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8" r:id="rId2"/>
    <p:sldMasterId id="2147483745" r:id="rId3"/>
  </p:sldMasterIdLst>
  <p:notesMasterIdLst>
    <p:notesMasterId r:id="rId96"/>
  </p:notesMasterIdLst>
  <p:sldIdLst>
    <p:sldId id="301" r:id="rId4"/>
    <p:sldId id="1690" r:id="rId5"/>
    <p:sldId id="1055" r:id="rId6"/>
    <p:sldId id="326" r:id="rId7"/>
    <p:sldId id="1058" r:id="rId8"/>
    <p:sldId id="311" r:id="rId9"/>
    <p:sldId id="406" r:id="rId10"/>
    <p:sldId id="402" r:id="rId11"/>
    <p:sldId id="1065" r:id="rId12"/>
    <p:sldId id="1066" r:id="rId13"/>
    <p:sldId id="379" r:id="rId14"/>
    <p:sldId id="1067" r:id="rId15"/>
    <p:sldId id="1068" r:id="rId16"/>
    <p:sldId id="497" r:id="rId17"/>
    <p:sldId id="1071" r:id="rId18"/>
    <p:sldId id="1025" r:id="rId19"/>
    <p:sldId id="1026" r:id="rId20"/>
    <p:sldId id="1028" r:id="rId21"/>
    <p:sldId id="1030" r:id="rId22"/>
    <p:sldId id="1029" r:id="rId23"/>
    <p:sldId id="1034" r:id="rId24"/>
    <p:sldId id="1032" r:id="rId25"/>
    <p:sldId id="1035" r:id="rId26"/>
    <p:sldId id="1036" r:id="rId27"/>
    <p:sldId id="1037" r:id="rId28"/>
    <p:sldId id="1043" r:id="rId29"/>
    <p:sldId id="1052" r:id="rId30"/>
    <p:sldId id="1053" r:id="rId31"/>
    <p:sldId id="1691" r:id="rId32"/>
    <p:sldId id="1081" r:id="rId33"/>
    <p:sldId id="1692" r:id="rId34"/>
    <p:sldId id="1694" r:id="rId35"/>
    <p:sldId id="1074" r:id="rId36"/>
    <p:sldId id="1075" r:id="rId37"/>
    <p:sldId id="1076" r:id="rId38"/>
    <p:sldId id="1077" r:id="rId39"/>
    <p:sldId id="1078" r:id="rId40"/>
    <p:sldId id="1079" r:id="rId41"/>
    <p:sldId id="1080" r:id="rId42"/>
    <p:sldId id="1082" r:id="rId43"/>
    <p:sldId id="1083" r:id="rId44"/>
    <p:sldId id="1086" r:id="rId45"/>
    <p:sldId id="1695" r:id="rId46"/>
    <p:sldId id="1085" r:id="rId47"/>
    <p:sldId id="1087" r:id="rId48"/>
    <p:sldId id="1088" r:id="rId49"/>
    <p:sldId id="1089" r:id="rId50"/>
    <p:sldId id="1091" r:id="rId51"/>
    <p:sldId id="1090" r:id="rId52"/>
    <p:sldId id="1096" r:id="rId53"/>
    <p:sldId id="1097" r:id="rId54"/>
    <p:sldId id="1098" r:id="rId55"/>
    <p:sldId id="1099" r:id="rId56"/>
    <p:sldId id="1696" r:id="rId57"/>
    <p:sldId id="457" r:id="rId58"/>
    <p:sldId id="1133" r:id="rId59"/>
    <p:sldId id="1102" r:id="rId60"/>
    <p:sldId id="1101" r:id="rId61"/>
    <p:sldId id="1105" r:id="rId62"/>
    <p:sldId id="1106" r:id="rId63"/>
    <p:sldId id="1104" r:id="rId64"/>
    <p:sldId id="1107" r:id="rId65"/>
    <p:sldId id="1108" r:id="rId66"/>
    <p:sldId id="533" r:id="rId67"/>
    <p:sldId id="532" r:id="rId68"/>
    <p:sldId id="502" r:id="rId69"/>
    <p:sldId id="1147" r:id="rId70"/>
    <p:sldId id="1138" r:id="rId71"/>
    <p:sldId id="1139" r:id="rId72"/>
    <p:sldId id="1140" r:id="rId73"/>
    <p:sldId id="1141" r:id="rId74"/>
    <p:sldId id="514" r:id="rId75"/>
    <p:sldId id="1110" r:id="rId76"/>
    <p:sldId id="1697" r:id="rId77"/>
    <p:sldId id="1143" r:id="rId78"/>
    <p:sldId id="1144" r:id="rId79"/>
    <p:sldId id="1114" r:id="rId80"/>
    <p:sldId id="1124" r:id="rId81"/>
    <p:sldId id="276" r:id="rId82"/>
    <p:sldId id="275" r:id="rId83"/>
    <p:sldId id="279" r:id="rId84"/>
    <p:sldId id="278" r:id="rId85"/>
    <p:sldId id="280" r:id="rId86"/>
    <p:sldId id="283" r:id="rId87"/>
    <p:sldId id="284" r:id="rId88"/>
    <p:sldId id="285" r:id="rId89"/>
    <p:sldId id="1122" r:id="rId90"/>
    <p:sldId id="1123" r:id="rId91"/>
    <p:sldId id="547" r:id="rId92"/>
    <p:sldId id="286" r:id="rId93"/>
    <p:sldId id="264" r:id="rId94"/>
    <p:sldId id="1698" r:id="rId95"/>
  </p:sldIdLst>
  <p:sldSz cx="9144000" cy="5143500" type="screen16x9"/>
  <p:notesSz cx="6858000" cy="9144000"/>
  <p:custDataLst>
    <p:tags r:id="rId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14" autoAdjust="0"/>
    <p:restoredTop sz="88390" autoAdjust="0"/>
  </p:normalViewPr>
  <p:slideViewPr>
    <p:cSldViewPr snapToGrid="0">
      <p:cViewPr varScale="1">
        <p:scale>
          <a:sx n="85" d="100"/>
          <a:sy n="85" d="100"/>
        </p:scale>
        <p:origin x="327" y="45"/>
      </p:cViewPr>
      <p:guideLst>
        <p:guide orient="horz" pos="1597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ags" Target="tags/tag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1F8EFA-CC00-794E-B88B-64BA6FCA9915}" type="doc">
      <dgm:prSet loTypeId="urn:microsoft.com/office/officeart/2005/8/layout/hProcess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025995A-9AD9-EF44-9582-CA4F1F8F1137}">
      <dgm:prSet phldrT="[文本]"/>
      <dgm:spPr/>
      <dgm:t>
        <a:bodyPr/>
        <a:lstStyle/>
        <a:p>
          <a:r>
            <a:rPr lang="zh-CN" altLang="en-US" dirty="0"/>
            <a:t>基于人工规则的分词</a:t>
          </a:r>
        </a:p>
      </dgm:t>
    </dgm:pt>
    <dgm:pt modelId="{CFBA6AB1-CEDA-FF47-A9CA-34560BBEFD26}" type="parTrans" cxnId="{B1C0921E-FFFF-AC4C-9A05-C7B716028665}">
      <dgm:prSet/>
      <dgm:spPr/>
      <dgm:t>
        <a:bodyPr/>
        <a:lstStyle/>
        <a:p>
          <a:endParaRPr lang="zh-CN" altLang="en-US"/>
        </a:p>
      </dgm:t>
    </dgm:pt>
    <dgm:pt modelId="{3B02E797-8AD6-6247-9DFC-BC71EF8ED925}" type="sibTrans" cxnId="{B1C0921E-FFFF-AC4C-9A05-C7B716028665}">
      <dgm:prSet/>
      <dgm:spPr/>
      <dgm:t>
        <a:bodyPr/>
        <a:lstStyle/>
        <a:p>
          <a:endParaRPr lang="zh-CN" altLang="en-US"/>
        </a:p>
      </dgm:t>
    </dgm:pt>
    <dgm:pt modelId="{87946105-F97B-6E4E-9CB8-FAD4623FCD2A}">
      <dgm:prSet phldrT="[文本]"/>
      <dgm:spPr/>
      <dgm:t>
        <a:bodyPr/>
        <a:lstStyle/>
        <a:p>
          <a:r>
            <a:rPr lang="zh-CN" altLang="en-US" dirty="0"/>
            <a:t>基于统计机器学习的分词</a:t>
          </a:r>
        </a:p>
      </dgm:t>
    </dgm:pt>
    <dgm:pt modelId="{AEC065F2-F35E-8C41-8208-E4E8B557058C}" type="parTrans" cxnId="{5E9ACC21-5270-6E42-967D-08D5C68929AC}">
      <dgm:prSet/>
      <dgm:spPr/>
      <dgm:t>
        <a:bodyPr/>
        <a:lstStyle/>
        <a:p>
          <a:endParaRPr lang="zh-CN" altLang="en-US"/>
        </a:p>
      </dgm:t>
    </dgm:pt>
    <dgm:pt modelId="{CD866006-AE22-824A-AF7A-BA5A65F9F89C}" type="sibTrans" cxnId="{5E9ACC21-5270-6E42-967D-08D5C68929AC}">
      <dgm:prSet/>
      <dgm:spPr/>
      <dgm:t>
        <a:bodyPr/>
        <a:lstStyle/>
        <a:p>
          <a:endParaRPr lang="zh-CN" altLang="en-US"/>
        </a:p>
      </dgm:t>
    </dgm:pt>
    <dgm:pt modelId="{26D94AFD-7AED-8248-8CAC-AB1BD936B103}">
      <dgm:prSet phldrT="[文本]"/>
      <dgm:spPr/>
      <dgm:t>
        <a:bodyPr/>
        <a:lstStyle/>
        <a:p>
          <a:r>
            <a:rPr lang="zh-CN" altLang="en-US" dirty="0">
              <a:solidFill>
                <a:schemeClr val="bg1">
                  <a:lumMod val="75000"/>
                </a:schemeClr>
              </a:solidFill>
            </a:rPr>
            <a:t>基于深度学习的分词</a:t>
          </a:r>
        </a:p>
      </dgm:t>
    </dgm:pt>
    <dgm:pt modelId="{B0511019-193C-5446-91AC-18176C1491D2}" type="parTrans" cxnId="{2267C04C-E1BD-864B-AD70-F8287787B301}">
      <dgm:prSet/>
      <dgm:spPr/>
      <dgm:t>
        <a:bodyPr/>
        <a:lstStyle/>
        <a:p>
          <a:endParaRPr lang="zh-CN" altLang="en-US"/>
        </a:p>
      </dgm:t>
    </dgm:pt>
    <dgm:pt modelId="{EF2B8B40-114D-1E41-8A15-8CB84B1C20E5}" type="sibTrans" cxnId="{2267C04C-E1BD-864B-AD70-F8287787B301}">
      <dgm:prSet/>
      <dgm:spPr/>
      <dgm:t>
        <a:bodyPr/>
        <a:lstStyle/>
        <a:p>
          <a:endParaRPr lang="zh-CN" altLang="en-US"/>
        </a:p>
      </dgm:t>
    </dgm:pt>
    <dgm:pt modelId="{27907866-2CC2-7049-9E66-CE8BFB6F6E0E}">
      <dgm:prSet phldrT="[文本]"/>
      <dgm:spPr/>
      <dgm:t>
        <a:bodyPr/>
        <a:lstStyle/>
        <a:p>
          <a:r>
            <a:rPr lang="zh-CN" altLang="en-US" b="1" dirty="0"/>
            <a:t>优点</a:t>
          </a:r>
          <a:r>
            <a:rPr lang="zh-CN" altLang="en-US" dirty="0"/>
            <a:t>：简单、可理解、结果可控</a:t>
          </a:r>
        </a:p>
      </dgm:t>
    </dgm:pt>
    <dgm:pt modelId="{661A65A0-484C-9344-BE5C-521AACFA6B2D}" type="parTrans" cxnId="{C74F234F-733D-1544-9B6D-F5F9A6B205BD}">
      <dgm:prSet/>
      <dgm:spPr/>
      <dgm:t>
        <a:bodyPr/>
        <a:lstStyle/>
        <a:p>
          <a:endParaRPr lang="zh-CN" altLang="en-US"/>
        </a:p>
      </dgm:t>
    </dgm:pt>
    <dgm:pt modelId="{F94F9893-830A-EE4C-8637-ECCA20E5EC0C}" type="sibTrans" cxnId="{C74F234F-733D-1544-9B6D-F5F9A6B205BD}">
      <dgm:prSet/>
      <dgm:spPr/>
      <dgm:t>
        <a:bodyPr/>
        <a:lstStyle/>
        <a:p>
          <a:endParaRPr lang="zh-CN" altLang="en-US"/>
        </a:p>
      </dgm:t>
    </dgm:pt>
    <dgm:pt modelId="{C07DF9EE-C02B-AA4B-971F-473910B91EE0}">
      <dgm:prSet phldrT="[文本]"/>
      <dgm:spPr/>
      <dgm:t>
        <a:bodyPr/>
        <a:lstStyle/>
        <a:p>
          <a:r>
            <a:rPr lang="zh-CN" altLang="en-US" b="1" dirty="0"/>
            <a:t>缺点</a:t>
          </a:r>
          <a:r>
            <a:rPr lang="zh-CN" altLang="en-US" dirty="0"/>
            <a:t>：规则维护困难，分词精度欠佳</a:t>
          </a:r>
        </a:p>
      </dgm:t>
    </dgm:pt>
    <dgm:pt modelId="{3586DE94-AC20-E44F-BE9F-F9C3371A3A3F}" type="parTrans" cxnId="{2AB1E4F3-BC89-3044-9A26-9E53BCDCE1C6}">
      <dgm:prSet/>
      <dgm:spPr/>
      <dgm:t>
        <a:bodyPr/>
        <a:lstStyle/>
        <a:p>
          <a:endParaRPr lang="zh-CN" altLang="en-US"/>
        </a:p>
      </dgm:t>
    </dgm:pt>
    <dgm:pt modelId="{565CB49F-7DB5-B143-A0AF-704985B8C366}" type="sibTrans" cxnId="{2AB1E4F3-BC89-3044-9A26-9E53BCDCE1C6}">
      <dgm:prSet/>
      <dgm:spPr/>
      <dgm:t>
        <a:bodyPr/>
        <a:lstStyle/>
        <a:p>
          <a:endParaRPr lang="zh-CN" altLang="en-US"/>
        </a:p>
      </dgm:t>
    </dgm:pt>
    <dgm:pt modelId="{FDACCF86-F351-6C4D-A255-01C1C7D7CC89}">
      <dgm:prSet phldrT="[文本]"/>
      <dgm:spPr/>
      <dgm:t>
        <a:bodyPr/>
        <a:lstStyle/>
        <a:p>
          <a:r>
            <a:rPr lang="zh-CN" altLang="en-US" b="1" dirty="0"/>
            <a:t>优点</a:t>
          </a:r>
          <a:r>
            <a:rPr lang="zh-CN" altLang="en-US" dirty="0"/>
            <a:t>：数据驱动，应用广泛</a:t>
          </a:r>
        </a:p>
      </dgm:t>
    </dgm:pt>
    <dgm:pt modelId="{D2AEF271-646C-3A40-A91B-76ADD2F5B55C}" type="parTrans" cxnId="{F170C132-3305-D243-BA9F-AB1E76211B13}">
      <dgm:prSet/>
      <dgm:spPr/>
      <dgm:t>
        <a:bodyPr/>
        <a:lstStyle/>
        <a:p>
          <a:endParaRPr lang="zh-CN" altLang="en-US"/>
        </a:p>
      </dgm:t>
    </dgm:pt>
    <dgm:pt modelId="{0680FD36-8F1A-2343-8CCB-5AB4F9B849BC}" type="sibTrans" cxnId="{F170C132-3305-D243-BA9F-AB1E76211B13}">
      <dgm:prSet/>
      <dgm:spPr/>
      <dgm:t>
        <a:bodyPr/>
        <a:lstStyle/>
        <a:p>
          <a:endParaRPr lang="zh-CN" altLang="en-US"/>
        </a:p>
      </dgm:t>
    </dgm:pt>
    <dgm:pt modelId="{4DF51717-5516-714C-9710-AB4D56FB28F7}">
      <dgm:prSet phldrT="[文本]"/>
      <dgm:spPr/>
      <dgm:t>
        <a:bodyPr/>
        <a:lstStyle/>
        <a:p>
          <a:r>
            <a:rPr lang="zh-CN" altLang="en-US" b="1" dirty="0"/>
            <a:t>缺点</a:t>
          </a:r>
          <a:r>
            <a:rPr lang="zh-CN" altLang="en-US" dirty="0"/>
            <a:t>：高质量训练数据获取昂贵，特征工程</a:t>
          </a:r>
        </a:p>
      </dgm:t>
    </dgm:pt>
    <dgm:pt modelId="{97DC7526-D9D3-2747-A977-A757EB36408A}" type="parTrans" cxnId="{2AF54714-1E7F-594B-9623-3752170EEAF5}">
      <dgm:prSet/>
      <dgm:spPr/>
      <dgm:t>
        <a:bodyPr/>
        <a:lstStyle/>
        <a:p>
          <a:endParaRPr lang="zh-CN" altLang="en-US"/>
        </a:p>
      </dgm:t>
    </dgm:pt>
    <dgm:pt modelId="{8691816C-8EFC-EF42-A8F4-6A61EFC5BD38}" type="sibTrans" cxnId="{2AF54714-1E7F-594B-9623-3752170EEAF5}">
      <dgm:prSet/>
      <dgm:spPr/>
      <dgm:t>
        <a:bodyPr/>
        <a:lstStyle/>
        <a:p>
          <a:endParaRPr lang="zh-CN" altLang="en-US"/>
        </a:p>
      </dgm:t>
    </dgm:pt>
    <dgm:pt modelId="{5ECE64FC-FE1E-8640-8EF9-C8F7262A4D57}">
      <dgm:prSet phldrT="[文本]"/>
      <dgm:spPr/>
      <dgm:t>
        <a:bodyPr/>
        <a:lstStyle/>
        <a:p>
          <a:r>
            <a:rPr lang="zh-CN" altLang="en-US" dirty="0">
              <a:solidFill>
                <a:schemeClr val="bg1">
                  <a:lumMod val="75000"/>
                </a:schemeClr>
              </a:solidFill>
            </a:rPr>
            <a:t>优点：精度高</a:t>
          </a:r>
        </a:p>
      </dgm:t>
    </dgm:pt>
    <dgm:pt modelId="{C47FAAAA-24FF-8845-A99F-21F4A1BAD217}" type="parTrans" cxnId="{E4D33290-905B-AE46-A4B0-AFE8971F8D54}">
      <dgm:prSet/>
      <dgm:spPr/>
      <dgm:t>
        <a:bodyPr/>
        <a:lstStyle/>
        <a:p>
          <a:endParaRPr lang="zh-CN" altLang="en-US"/>
        </a:p>
      </dgm:t>
    </dgm:pt>
    <dgm:pt modelId="{1CEAA0E4-44BC-B14A-8F49-F3AD0EE42C19}" type="sibTrans" cxnId="{E4D33290-905B-AE46-A4B0-AFE8971F8D54}">
      <dgm:prSet/>
      <dgm:spPr/>
      <dgm:t>
        <a:bodyPr/>
        <a:lstStyle/>
        <a:p>
          <a:endParaRPr lang="zh-CN" altLang="en-US"/>
        </a:p>
      </dgm:t>
    </dgm:pt>
    <dgm:pt modelId="{2D54125C-E710-4344-986E-FCC3C6F95C22}">
      <dgm:prSet phldrT="[文本]"/>
      <dgm:spPr/>
      <dgm:t>
        <a:bodyPr/>
        <a:lstStyle/>
        <a:p>
          <a:r>
            <a:rPr lang="zh-CN" altLang="en-US" dirty="0">
              <a:solidFill>
                <a:schemeClr val="bg1">
                  <a:lumMod val="75000"/>
                </a:schemeClr>
              </a:solidFill>
            </a:rPr>
            <a:t>缺点：可解释性差，需要海量训练数据</a:t>
          </a:r>
        </a:p>
      </dgm:t>
    </dgm:pt>
    <dgm:pt modelId="{F8A85C4A-4C13-6C45-AF49-07E8188FC4BF}" type="parTrans" cxnId="{537BE3E7-E151-1E42-B1AF-039DD87711C2}">
      <dgm:prSet/>
      <dgm:spPr/>
      <dgm:t>
        <a:bodyPr/>
        <a:lstStyle/>
        <a:p>
          <a:endParaRPr lang="zh-CN" altLang="en-US"/>
        </a:p>
      </dgm:t>
    </dgm:pt>
    <dgm:pt modelId="{530F0E53-B8FE-2746-9EEE-8518EB762E68}" type="sibTrans" cxnId="{537BE3E7-E151-1E42-B1AF-039DD87711C2}">
      <dgm:prSet/>
      <dgm:spPr/>
      <dgm:t>
        <a:bodyPr/>
        <a:lstStyle/>
        <a:p>
          <a:endParaRPr lang="zh-CN" altLang="en-US"/>
        </a:p>
      </dgm:t>
    </dgm:pt>
    <dgm:pt modelId="{902E0CA8-2F65-944A-84A4-83E12537B35E}" type="pres">
      <dgm:prSet presAssocID="{871F8EFA-CC00-794E-B88B-64BA6FCA9915}" presName="Name0" presStyleCnt="0">
        <dgm:presLayoutVars>
          <dgm:dir/>
          <dgm:animLvl val="lvl"/>
          <dgm:resizeHandles val="exact"/>
        </dgm:presLayoutVars>
      </dgm:prSet>
      <dgm:spPr/>
    </dgm:pt>
    <dgm:pt modelId="{7B9157B7-39E5-E846-BF81-1C0B99094088}" type="pres">
      <dgm:prSet presAssocID="{871F8EFA-CC00-794E-B88B-64BA6FCA9915}" presName="tSp" presStyleCnt="0"/>
      <dgm:spPr/>
    </dgm:pt>
    <dgm:pt modelId="{5FFD0CE1-299A-3742-BBDA-75AF9F22D229}" type="pres">
      <dgm:prSet presAssocID="{871F8EFA-CC00-794E-B88B-64BA6FCA9915}" presName="bSp" presStyleCnt="0"/>
      <dgm:spPr/>
    </dgm:pt>
    <dgm:pt modelId="{BA440E6D-4A0A-E44F-AA90-D65071D62A54}" type="pres">
      <dgm:prSet presAssocID="{871F8EFA-CC00-794E-B88B-64BA6FCA9915}" presName="process" presStyleCnt="0"/>
      <dgm:spPr/>
    </dgm:pt>
    <dgm:pt modelId="{2078D215-1A47-8F45-9F7E-721EA4294ED6}" type="pres">
      <dgm:prSet presAssocID="{E025995A-9AD9-EF44-9582-CA4F1F8F1137}" presName="composite1" presStyleCnt="0"/>
      <dgm:spPr/>
    </dgm:pt>
    <dgm:pt modelId="{261016ED-D110-7D48-B6E3-88294A81A57A}" type="pres">
      <dgm:prSet presAssocID="{E025995A-9AD9-EF44-9582-CA4F1F8F1137}" presName="dummyNode1" presStyleLbl="node1" presStyleIdx="0" presStyleCnt="3"/>
      <dgm:spPr/>
    </dgm:pt>
    <dgm:pt modelId="{53EBC6B2-D992-0D49-B12C-0A0917ACA712}" type="pres">
      <dgm:prSet presAssocID="{E025995A-9AD9-EF44-9582-CA4F1F8F1137}" presName="childNode1" presStyleLbl="bgAcc1" presStyleIdx="0" presStyleCnt="3">
        <dgm:presLayoutVars>
          <dgm:bulletEnabled val="1"/>
        </dgm:presLayoutVars>
      </dgm:prSet>
      <dgm:spPr/>
    </dgm:pt>
    <dgm:pt modelId="{F7A293D3-7230-3F49-8A98-41F2383E7149}" type="pres">
      <dgm:prSet presAssocID="{E025995A-9AD9-EF44-9582-CA4F1F8F1137}" presName="childNode1tx" presStyleLbl="bgAcc1" presStyleIdx="0" presStyleCnt="3">
        <dgm:presLayoutVars>
          <dgm:bulletEnabled val="1"/>
        </dgm:presLayoutVars>
      </dgm:prSet>
      <dgm:spPr/>
    </dgm:pt>
    <dgm:pt modelId="{2CE9F4D5-8447-2744-BDF4-E5C0BAADB3AD}" type="pres">
      <dgm:prSet presAssocID="{E025995A-9AD9-EF44-9582-CA4F1F8F1137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C0B70CD-28DC-B54D-8C9F-C4248DCF001A}" type="pres">
      <dgm:prSet presAssocID="{E025995A-9AD9-EF44-9582-CA4F1F8F1137}" presName="connSite1" presStyleCnt="0"/>
      <dgm:spPr/>
    </dgm:pt>
    <dgm:pt modelId="{B29DE22E-9BC1-4540-9700-747651872C9C}" type="pres">
      <dgm:prSet presAssocID="{3B02E797-8AD6-6247-9DFC-BC71EF8ED925}" presName="Name9" presStyleLbl="sibTrans2D1" presStyleIdx="0" presStyleCnt="2"/>
      <dgm:spPr/>
    </dgm:pt>
    <dgm:pt modelId="{0D967C31-0F66-1C4A-9960-2DBCD2185ED5}" type="pres">
      <dgm:prSet presAssocID="{87946105-F97B-6E4E-9CB8-FAD4623FCD2A}" presName="composite2" presStyleCnt="0"/>
      <dgm:spPr/>
    </dgm:pt>
    <dgm:pt modelId="{62A3EB6F-3633-1148-B60E-E9623E0B23E9}" type="pres">
      <dgm:prSet presAssocID="{87946105-F97B-6E4E-9CB8-FAD4623FCD2A}" presName="dummyNode2" presStyleLbl="node1" presStyleIdx="0" presStyleCnt="3"/>
      <dgm:spPr/>
    </dgm:pt>
    <dgm:pt modelId="{DFA27B34-7770-0748-9B08-E88A5E0663E6}" type="pres">
      <dgm:prSet presAssocID="{87946105-F97B-6E4E-9CB8-FAD4623FCD2A}" presName="childNode2" presStyleLbl="bgAcc1" presStyleIdx="1" presStyleCnt="3">
        <dgm:presLayoutVars>
          <dgm:bulletEnabled val="1"/>
        </dgm:presLayoutVars>
      </dgm:prSet>
      <dgm:spPr/>
    </dgm:pt>
    <dgm:pt modelId="{91C941DE-85E2-AA4B-949B-085FE2908807}" type="pres">
      <dgm:prSet presAssocID="{87946105-F97B-6E4E-9CB8-FAD4623FCD2A}" presName="childNode2tx" presStyleLbl="bgAcc1" presStyleIdx="1" presStyleCnt="3">
        <dgm:presLayoutVars>
          <dgm:bulletEnabled val="1"/>
        </dgm:presLayoutVars>
      </dgm:prSet>
      <dgm:spPr/>
    </dgm:pt>
    <dgm:pt modelId="{D2C12654-A4E3-E747-8845-C02FB1EC8143}" type="pres">
      <dgm:prSet presAssocID="{87946105-F97B-6E4E-9CB8-FAD4623FCD2A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8C956C2-D15F-F84A-A468-580CE9D25A51}" type="pres">
      <dgm:prSet presAssocID="{87946105-F97B-6E4E-9CB8-FAD4623FCD2A}" presName="connSite2" presStyleCnt="0"/>
      <dgm:spPr/>
    </dgm:pt>
    <dgm:pt modelId="{49CA9764-C67B-1846-8252-05CC313B1662}" type="pres">
      <dgm:prSet presAssocID="{CD866006-AE22-824A-AF7A-BA5A65F9F89C}" presName="Name18" presStyleLbl="sibTrans2D1" presStyleIdx="1" presStyleCnt="2"/>
      <dgm:spPr/>
    </dgm:pt>
    <dgm:pt modelId="{84A2777D-AB42-6248-90B2-CBB77DC12A7D}" type="pres">
      <dgm:prSet presAssocID="{26D94AFD-7AED-8248-8CAC-AB1BD936B103}" presName="composite1" presStyleCnt="0"/>
      <dgm:spPr/>
    </dgm:pt>
    <dgm:pt modelId="{D234BFA0-E21A-7546-B98A-F53C9C4BC5D2}" type="pres">
      <dgm:prSet presAssocID="{26D94AFD-7AED-8248-8CAC-AB1BD936B103}" presName="dummyNode1" presStyleLbl="node1" presStyleIdx="1" presStyleCnt="3"/>
      <dgm:spPr/>
    </dgm:pt>
    <dgm:pt modelId="{870999A8-A3B7-5C4C-ACED-975996B4AF2A}" type="pres">
      <dgm:prSet presAssocID="{26D94AFD-7AED-8248-8CAC-AB1BD936B103}" presName="childNode1" presStyleLbl="bgAcc1" presStyleIdx="2" presStyleCnt="3">
        <dgm:presLayoutVars>
          <dgm:bulletEnabled val="1"/>
        </dgm:presLayoutVars>
      </dgm:prSet>
      <dgm:spPr/>
    </dgm:pt>
    <dgm:pt modelId="{F332E000-A02D-3E4F-84B2-D36977CA665A}" type="pres">
      <dgm:prSet presAssocID="{26D94AFD-7AED-8248-8CAC-AB1BD936B103}" presName="childNode1tx" presStyleLbl="bgAcc1" presStyleIdx="2" presStyleCnt="3">
        <dgm:presLayoutVars>
          <dgm:bulletEnabled val="1"/>
        </dgm:presLayoutVars>
      </dgm:prSet>
      <dgm:spPr/>
    </dgm:pt>
    <dgm:pt modelId="{C8FC0AD9-8FA7-264C-AF8E-965818E8DF37}" type="pres">
      <dgm:prSet presAssocID="{26D94AFD-7AED-8248-8CAC-AB1BD936B103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1411480-6414-C249-A266-35454AC62A87}" type="pres">
      <dgm:prSet presAssocID="{26D94AFD-7AED-8248-8CAC-AB1BD936B103}" presName="connSite1" presStyleCnt="0"/>
      <dgm:spPr/>
    </dgm:pt>
  </dgm:ptLst>
  <dgm:cxnLst>
    <dgm:cxn modelId="{2AF54714-1E7F-594B-9623-3752170EEAF5}" srcId="{87946105-F97B-6E4E-9CB8-FAD4623FCD2A}" destId="{4DF51717-5516-714C-9710-AB4D56FB28F7}" srcOrd="1" destOrd="0" parTransId="{97DC7526-D9D3-2747-A977-A757EB36408A}" sibTransId="{8691816C-8EFC-EF42-A8F4-6A61EFC5BD38}"/>
    <dgm:cxn modelId="{28064419-FDB6-344D-BD42-CF554840590D}" type="presOf" srcId="{C07DF9EE-C02B-AA4B-971F-473910B91EE0}" destId="{53EBC6B2-D992-0D49-B12C-0A0917ACA712}" srcOrd="0" destOrd="1" presId="urn:microsoft.com/office/officeart/2005/8/layout/hProcess4"/>
    <dgm:cxn modelId="{9868DD1B-EEE4-ED40-9C56-04DC4DE27219}" type="presOf" srcId="{4DF51717-5516-714C-9710-AB4D56FB28F7}" destId="{DFA27B34-7770-0748-9B08-E88A5E0663E6}" srcOrd="0" destOrd="1" presId="urn:microsoft.com/office/officeart/2005/8/layout/hProcess4"/>
    <dgm:cxn modelId="{B1C0921E-FFFF-AC4C-9A05-C7B716028665}" srcId="{871F8EFA-CC00-794E-B88B-64BA6FCA9915}" destId="{E025995A-9AD9-EF44-9582-CA4F1F8F1137}" srcOrd="0" destOrd="0" parTransId="{CFBA6AB1-CEDA-FF47-A9CA-34560BBEFD26}" sibTransId="{3B02E797-8AD6-6247-9DFC-BC71EF8ED925}"/>
    <dgm:cxn modelId="{5E9ACC21-5270-6E42-967D-08D5C68929AC}" srcId="{871F8EFA-CC00-794E-B88B-64BA6FCA9915}" destId="{87946105-F97B-6E4E-9CB8-FAD4623FCD2A}" srcOrd="1" destOrd="0" parTransId="{AEC065F2-F35E-8C41-8208-E4E8B557058C}" sibTransId="{CD866006-AE22-824A-AF7A-BA5A65F9F89C}"/>
    <dgm:cxn modelId="{249A2425-9DAB-D941-8AD8-44FD44A57264}" type="presOf" srcId="{FDACCF86-F351-6C4D-A255-01C1C7D7CC89}" destId="{91C941DE-85E2-AA4B-949B-085FE2908807}" srcOrd="1" destOrd="0" presId="urn:microsoft.com/office/officeart/2005/8/layout/hProcess4"/>
    <dgm:cxn modelId="{E77AAC29-8DEA-9847-B971-D6B430F3695F}" type="presOf" srcId="{5ECE64FC-FE1E-8640-8EF9-C8F7262A4D57}" destId="{F332E000-A02D-3E4F-84B2-D36977CA665A}" srcOrd="1" destOrd="0" presId="urn:microsoft.com/office/officeart/2005/8/layout/hProcess4"/>
    <dgm:cxn modelId="{5931472A-F382-7541-823A-B22E819A5568}" type="presOf" srcId="{3B02E797-8AD6-6247-9DFC-BC71EF8ED925}" destId="{B29DE22E-9BC1-4540-9700-747651872C9C}" srcOrd="0" destOrd="0" presId="urn:microsoft.com/office/officeart/2005/8/layout/hProcess4"/>
    <dgm:cxn modelId="{8B5D222E-557D-5C4B-8914-BD2CB2981B33}" type="presOf" srcId="{87946105-F97B-6E4E-9CB8-FAD4623FCD2A}" destId="{D2C12654-A4E3-E747-8845-C02FB1EC8143}" srcOrd="0" destOrd="0" presId="urn:microsoft.com/office/officeart/2005/8/layout/hProcess4"/>
    <dgm:cxn modelId="{63743232-3347-1343-A02A-6A2A1E190C21}" type="presOf" srcId="{FDACCF86-F351-6C4D-A255-01C1C7D7CC89}" destId="{DFA27B34-7770-0748-9B08-E88A5E0663E6}" srcOrd="0" destOrd="0" presId="urn:microsoft.com/office/officeart/2005/8/layout/hProcess4"/>
    <dgm:cxn modelId="{F170C132-3305-D243-BA9F-AB1E76211B13}" srcId="{87946105-F97B-6E4E-9CB8-FAD4623FCD2A}" destId="{FDACCF86-F351-6C4D-A255-01C1C7D7CC89}" srcOrd="0" destOrd="0" parTransId="{D2AEF271-646C-3A40-A91B-76ADD2F5B55C}" sibTransId="{0680FD36-8F1A-2343-8CCB-5AB4F9B849BC}"/>
    <dgm:cxn modelId="{3471835B-1E39-154C-AF38-7C5BB46598C1}" type="presOf" srcId="{4DF51717-5516-714C-9710-AB4D56FB28F7}" destId="{91C941DE-85E2-AA4B-949B-085FE2908807}" srcOrd="1" destOrd="1" presId="urn:microsoft.com/office/officeart/2005/8/layout/hProcess4"/>
    <dgm:cxn modelId="{2B413F6B-211E-E147-9E7E-238765BA8704}" type="presOf" srcId="{CD866006-AE22-824A-AF7A-BA5A65F9F89C}" destId="{49CA9764-C67B-1846-8252-05CC313B1662}" srcOrd="0" destOrd="0" presId="urn:microsoft.com/office/officeart/2005/8/layout/hProcess4"/>
    <dgm:cxn modelId="{2267C04C-E1BD-864B-AD70-F8287787B301}" srcId="{871F8EFA-CC00-794E-B88B-64BA6FCA9915}" destId="{26D94AFD-7AED-8248-8CAC-AB1BD936B103}" srcOrd="2" destOrd="0" parTransId="{B0511019-193C-5446-91AC-18176C1491D2}" sibTransId="{EF2B8B40-114D-1E41-8A15-8CB84B1C20E5}"/>
    <dgm:cxn modelId="{C74F234F-733D-1544-9B6D-F5F9A6B205BD}" srcId="{E025995A-9AD9-EF44-9582-CA4F1F8F1137}" destId="{27907866-2CC2-7049-9E66-CE8BFB6F6E0E}" srcOrd="0" destOrd="0" parTransId="{661A65A0-484C-9344-BE5C-521AACFA6B2D}" sibTransId="{F94F9893-830A-EE4C-8637-ECCA20E5EC0C}"/>
    <dgm:cxn modelId="{7F5B3885-EE3E-7E47-9C37-5B4A2AB36B10}" type="presOf" srcId="{871F8EFA-CC00-794E-B88B-64BA6FCA9915}" destId="{902E0CA8-2F65-944A-84A4-83E12537B35E}" srcOrd="0" destOrd="0" presId="urn:microsoft.com/office/officeart/2005/8/layout/hProcess4"/>
    <dgm:cxn modelId="{BC512C90-F551-044A-AC31-EAFAD39EECC0}" type="presOf" srcId="{2D54125C-E710-4344-986E-FCC3C6F95C22}" destId="{870999A8-A3B7-5C4C-ACED-975996B4AF2A}" srcOrd="0" destOrd="1" presId="urn:microsoft.com/office/officeart/2005/8/layout/hProcess4"/>
    <dgm:cxn modelId="{E4D33290-905B-AE46-A4B0-AFE8971F8D54}" srcId="{26D94AFD-7AED-8248-8CAC-AB1BD936B103}" destId="{5ECE64FC-FE1E-8640-8EF9-C8F7262A4D57}" srcOrd="0" destOrd="0" parTransId="{C47FAAAA-24FF-8845-A99F-21F4A1BAD217}" sibTransId="{1CEAA0E4-44BC-B14A-8F49-F3AD0EE42C19}"/>
    <dgm:cxn modelId="{DB37AF93-007B-9140-8A3F-A9DD4B0EB39C}" type="presOf" srcId="{E025995A-9AD9-EF44-9582-CA4F1F8F1137}" destId="{2CE9F4D5-8447-2744-BDF4-E5C0BAADB3AD}" srcOrd="0" destOrd="0" presId="urn:microsoft.com/office/officeart/2005/8/layout/hProcess4"/>
    <dgm:cxn modelId="{E330FF9E-3BD3-DE4A-A878-B4F213498F60}" type="presOf" srcId="{27907866-2CC2-7049-9E66-CE8BFB6F6E0E}" destId="{53EBC6B2-D992-0D49-B12C-0A0917ACA712}" srcOrd="0" destOrd="0" presId="urn:microsoft.com/office/officeart/2005/8/layout/hProcess4"/>
    <dgm:cxn modelId="{8BB36CB3-98C7-5A45-BAC4-B03D28515624}" type="presOf" srcId="{5ECE64FC-FE1E-8640-8EF9-C8F7262A4D57}" destId="{870999A8-A3B7-5C4C-ACED-975996B4AF2A}" srcOrd="0" destOrd="0" presId="urn:microsoft.com/office/officeart/2005/8/layout/hProcess4"/>
    <dgm:cxn modelId="{19D800C4-7A7A-F745-B2C1-84CD1FF168CE}" type="presOf" srcId="{26D94AFD-7AED-8248-8CAC-AB1BD936B103}" destId="{C8FC0AD9-8FA7-264C-AF8E-965818E8DF37}" srcOrd="0" destOrd="0" presId="urn:microsoft.com/office/officeart/2005/8/layout/hProcess4"/>
    <dgm:cxn modelId="{AD17CFC4-EEFE-5F40-B2ED-81C1D5386107}" type="presOf" srcId="{C07DF9EE-C02B-AA4B-971F-473910B91EE0}" destId="{F7A293D3-7230-3F49-8A98-41F2383E7149}" srcOrd="1" destOrd="1" presId="urn:microsoft.com/office/officeart/2005/8/layout/hProcess4"/>
    <dgm:cxn modelId="{D5FEF8CD-E67D-2841-A226-4A6367A7B93A}" type="presOf" srcId="{2D54125C-E710-4344-986E-FCC3C6F95C22}" destId="{F332E000-A02D-3E4F-84B2-D36977CA665A}" srcOrd="1" destOrd="1" presId="urn:microsoft.com/office/officeart/2005/8/layout/hProcess4"/>
    <dgm:cxn modelId="{41318BD2-7C6B-ED4D-A31F-4205CED80DC0}" type="presOf" srcId="{27907866-2CC2-7049-9E66-CE8BFB6F6E0E}" destId="{F7A293D3-7230-3F49-8A98-41F2383E7149}" srcOrd="1" destOrd="0" presId="urn:microsoft.com/office/officeart/2005/8/layout/hProcess4"/>
    <dgm:cxn modelId="{537BE3E7-E151-1E42-B1AF-039DD87711C2}" srcId="{26D94AFD-7AED-8248-8CAC-AB1BD936B103}" destId="{2D54125C-E710-4344-986E-FCC3C6F95C22}" srcOrd="1" destOrd="0" parTransId="{F8A85C4A-4C13-6C45-AF49-07E8188FC4BF}" sibTransId="{530F0E53-B8FE-2746-9EEE-8518EB762E68}"/>
    <dgm:cxn modelId="{2AB1E4F3-BC89-3044-9A26-9E53BCDCE1C6}" srcId="{E025995A-9AD9-EF44-9582-CA4F1F8F1137}" destId="{C07DF9EE-C02B-AA4B-971F-473910B91EE0}" srcOrd="1" destOrd="0" parTransId="{3586DE94-AC20-E44F-BE9F-F9C3371A3A3F}" sibTransId="{565CB49F-7DB5-B143-A0AF-704985B8C366}"/>
    <dgm:cxn modelId="{054CEA7A-BD2A-2D41-8182-43F416C81B92}" type="presParOf" srcId="{902E0CA8-2F65-944A-84A4-83E12537B35E}" destId="{7B9157B7-39E5-E846-BF81-1C0B99094088}" srcOrd="0" destOrd="0" presId="urn:microsoft.com/office/officeart/2005/8/layout/hProcess4"/>
    <dgm:cxn modelId="{888082D4-D7D0-D841-8FBF-EC2871E7A929}" type="presParOf" srcId="{902E0CA8-2F65-944A-84A4-83E12537B35E}" destId="{5FFD0CE1-299A-3742-BBDA-75AF9F22D229}" srcOrd="1" destOrd="0" presId="urn:microsoft.com/office/officeart/2005/8/layout/hProcess4"/>
    <dgm:cxn modelId="{E6F2644F-48C1-B049-A185-634D88A68593}" type="presParOf" srcId="{902E0CA8-2F65-944A-84A4-83E12537B35E}" destId="{BA440E6D-4A0A-E44F-AA90-D65071D62A54}" srcOrd="2" destOrd="0" presId="urn:microsoft.com/office/officeart/2005/8/layout/hProcess4"/>
    <dgm:cxn modelId="{97657720-C520-674D-938A-F9BDA73F7B07}" type="presParOf" srcId="{BA440E6D-4A0A-E44F-AA90-D65071D62A54}" destId="{2078D215-1A47-8F45-9F7E-721EA4294ED6}" srcOrd="0" destOrd="0" presId="urn:microsoft.com/office/officeart/2005/8/layout/hProcess4"/>
    <dgm:cxn modelId="{FC41AAA2-2058-0244-BE0C-B318573EE3FD}" type="presParOf" srcId="{2078D215-1A47-8F45-9F7E-721EA4294ED6}" destId="{261016ED-D110-7D48-B6E3-88294A81A57A}" srcOrd="0" destOrd="0" presId="urn:microsoft.com/office/officeart/2005/8/layout/hProcess4"/>
    <dgm:cxn modelId="{F4A6D2F7-7E58-6A40-A2CF-AED5DE173A98}" type="presParOf" srcId="{2078D215-1A47-8F45-9F7E-721EA4294ED6}" destId="{53EBC6B2-D992-0D49-B12C-0A0917ACA712}" srcOrd="1" destOrd="0" presId="urn:microsoft.com/office/officeart/2005/8/layout/hProcess4"/>
    <dgm:cxn modelId="{FA0A7D43-C98C-D84A-85AA-D62E742492ED}" type="presParOf" srcId="{2078D215-1A47-8F45-9F7E-721EA4294ED6}" destId="{F7A293D3-7230-3F49-8A98-41F2383E7149}" srcOrd="2" destOrd="0" presId="urn:microsoft.com/office/officeart/2005/8/layout/hProcess4"/>
    <dgm:cxn modelId="{24F0C220-8719-164A-8463-071E858D1C3B}" type="presParOf" srcId="{2078D215-1A47-8F45-9F7E-721EA4294ED6}" destId="{2CE9F4D5-8447-2744-BDF4-E5C0BAADB3AD}" srcOrd="3" destOrd="0" presId="urn:microsoft.com/office/officeart/2005/8/layout/hProcess4"/>
    <dgm:cxn modelId="{56E586B9-16D1-0648-9400-E05D7C2E66A9}" type="presParOf" srcId="{2078D215-1A47-8F45-9F7E-721EA4294ED6}" destId="{DC0B70CD-28DC-B54D-8C9F-C4248DCF001A}" srcOrd="4" destOrd="0" presId="urn:microsoft.com/office/officeart/2005/8/layout/hProcess4"/>
    <dgm:cxn modelId="{072D632D-F9BC-D54E-A004-70D07F885F11}" type="presParOf" srcId="{BA440E6D-4A0A-E44F-AA90-D65071D62A54}" destId="{B29DE22E-9BC1-4540-9700-747651872C9C}" srcOrd="1" destOrd="0" presId="urn:microsoft.com/office/officeart/2005/8/layout/hProcess4"/>
    <dgm:cxn modelId="{AB06F9F8-818F-864D-ABAF-BDF8CE4D49F9}" type="presParOf" srcId="{BA440E6D-4A0A-E44F-AA90-D65071D62A54}" destId="{0D967C31-0F66-1C4A-9960-2DBCD2185ED5}" srcOrd="2" destOrd="0" presId="urn:microsoft.com/office/officeart/2005/8/layout/hProcess4"/>
    <dgm:cxn modelId="{A36D669E-E168-B645-B206-E1D485564E57}" type="presParOf" srcId="{0D967C31-0F66-1C4A-9960-2DBCD2185ED5}" destId="{62A3EB6F-3633-1148-B60E-E9623E0B23E9}" srcOrd="0" destOrd="0" presId="urn:microsoft.com/office/officeart/2005/8/layout/hProcess4"/>
    <dgm:cxn modelId="{2990A6A8-3DA9-6248-85CD-8F76BA4B95C0}" type="presParOf" srcId="{0D967C31-0F66-1C4A-9960-2DBCD2185ED5}" destId="{DFA27B34-7770-0748-9B08-E88A5E0663E6}" srcOrd="1" destOrd="0" presId="urn:microsoft.com/office/officeart/2005/8/layout/hProcess4"/>
    <dgm:cxn modelId="{D489EAA7-C113-5543-B3B5-6A452758A2C9}" type="presParOf" srcId="{0D967C31-0F66-1C4A-9960-2DBCD2185ED5}" destId="{91C941DE-85E2-AA4B-949B-085FE2908807}" srcOrd="2" destOrd="0" presId="urn:microsoft.com/office/officeart/2005/8/layout/hProcess4"/>
    <dgm:cxn modelId="{C61DC12E-D425-D246-B6C2-A66281EF7FA2}" type="presParOf" srcId="{0D967C31-0F66-1C4A-9960-2DBCD2185ED5}" destId="{D2C12654-A4E3-E747-8845-C02FB1EC8143}" srcOrd="3" destOrd="0" presId="urn:microsoft.com/office/officeart/2005/8/layout/hProcess4"/>
    <dgm:cxn modelId="{8D6F2F83-D69B-C946-B93F-24802B2B13B7}" type="presParOf" srcId="{0D967C31-0F66-1C4A-9960-2DBCD2185ED5}" destId="{58C956C2-D15F-F84A-A468-580CE9D25A51}" srcOrd="4" destOrd="0" presId="urn:microsoft.com/office/officeart/2005/8/layout/hProcess4"/>
    <dgm:cxn modelId="{149D436B-6A77-B14C-B704-1A03CE4D714B}" type="presParOf" srcId="{BA440E6D-4A0A-E44F-AA90-D65071D62A54}" destId="{49CA9764-C67B-1846-8252-05CC313B1662}" srcOrd="3" destOrd="0" presId="urn:microsoft.com/office/officeart/2005/8/layout/hProcess4"/>
    <dgm:cxn modelId="{CD30B4C7-AD6F-E940-AF36-5BF1CF1E030B}" type="presParOf" srcId="{BA440E6D-4A0A-E44F-AA90-D65071D62A54}" destId="{84A2777D-AB42-6248-90B2-CBB77DC12A7D}" srcOrd="4" destOrd="0" presId="urn:microsoft.com/office/officeart/2005/8/layout/hProcess4"/>
    <dgm:cxn modelId="{0A13E5A7-F37F-5945-9141-7124E73B9C14}" type="presParOf" srcId="{84A2777D-AB42-6248-90B2-CBB77DC12A7D}" destId="{D234BFA0-E21A-7546-B98A-F53C9C4BC5D2}" srcOrd="0" destOrd="0" presId="urn:microsoft.com/office/officeart/2005/8/layout/hProcess4"/>
    <dgm:cxn modelId="{DDD3D890-AC2E-5846-A8ED-593283E6D608}" type="presParOf" srcId="{84A2777D-AB42-6248-90B2-CBB77DC12A7D}" destId="{870999A8-A3B7-5C4C-ACED-975996B4AF2A}" srcOrd="1" destOrd="0" presId="urn:microsoft.com/office/officeart/2005/8/layout/hProcess4"/>
    <dgm:cxn modelId="{4BD86AE5-A1D2-9142-BFC8-0EF7B4E35E4D}" type="presParOf" srcId="{84A2777D-AB42-6248-90B2-CBB77DC12A7D}" destId="{F332E000-A02D-3E4F-84B2-D36977CA665A}" srcOrd="2" destOrd="0" presId="urn:microsoft.com/office/officeart/2005/8/layout/hProcess4"/>
    <dgm:cxn modelId="{0D037A35-3EA0-3B4F-91B9-B698D6521534}" type="presParOf" srcId="{84A2777D-AB42-6248-90B2-CBB77DC12A7D}" destId="{C8FC0AD9-8FA7-264C-AF8E-965818E8DF37}" srcOrd="3" destOrd="0" presId="urn:microsoft.com/office/officeart/2005/8/layout/hProcess4"/>
    <dgm:cxn modelId="{89996A90-9B90-704C-B23B-FB2FBC45395C}" type="presParOf" srcId="{84A2777D-AB42-6248-90B2-CBB77DC12A7D}" destId="{01411480-6414-C249-A266-35454AC62A8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BC6B2-D992-0D49-B12C-0A0917ACA712}">
      <dsp:nvSpPr>
        <dsp:cNvPr id="0" name=""/>
        <dsp:cNvSpPr/>
      </dsp:nvSpPr>
      <dsp:spPr>
        <a:xfrm>
          <a:off x="1330" y="1227634"/>
          <a:ext cx="2350278" cy="19384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b="1" kern="1200" dirty="0"/>
            <a:t>优点</a:t>
          </a:r>
          <a:r>
            <a:rPr lang="zh-CN" altLang="en-US" sz="1700" kern="1200" dirty="0"/>
            <a:t>：简单、可理解、结果可控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b="1" kern="1200" dirty="0"/>
            <a:t>缺点</a:t>
          </a:r>
          <a:r>
            <a:rPr lang="zh-CN" altLang="en-US" sz="1700" kern="1200" dirty="0"/>
            <a:t>：规则维护困难，分词精度欠佳</a:t>
          </a:r>
        </a:p>
      </dsp:txBody>
      <dsp:txXfrm>
        <a:off x="45940" y="1272244"/>
        <a:ext cx="2261058" cy="1433877"/>
      </dsp:txXfrm>
    </dsp:sp>
    <dsp:sp modelId="{B29DE22E-9BC1-4540-9700-747651872C9C}">
      <dsp:nvSpPr>
        <dsp:cNvPr id="0" name=""/>
        <dsp:cNvSpPr/>
      </dsp:nvSpPr>
      <dsp:spPr>
        <a:xfrm>
          <a:off x="1322609" y="1691061"/>
          <a:ext cx="2589350" cy="2589350"/>
        </a:xfrm>
        <a:prstGeom prst="leftCircularArrow">
          <a:avLst>
            <a:gd name="adj1" fmla="val 3145"/>
            <a:gd name="adj2" fmla="val 386882"/>
            <a:gd name="adj3" fmla="val 2162393"/>
            <a:gd name="adj4" fmla="val 9024489"/>
            <a:gd name="adj5" fmla="val 36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9F4D5-8447-2744-BDF4-E5C0BAADB3AD}">
      <dsp:nvSpPr>
        <dsp:cNvPr id="0" name=""/>
        <dsp:cNvSpPr/>
      </dsp:nvSpPr>
      <dsp:spPr>
        <a:xfrm>
          <a:off x="523614" y="2750732"/>
          <a:ext cx="2089136" cy="8307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基于人工规则的分词</a:t>
          </a:r>
        </a:p>
      </dsp:txBody>
      <dsp:txXfrm>
        <a:off x="547947" y="2775065"/>
        <a:ext cx="2040470" cy="782114"/>
      </dsp:txXfrm>
    </dsp:sp>
    <dsp:sp modelId="{DFA27B34-7770-0748-9B08-E88A5E0663E6}">
      <dsp:nvSpPr>
        <dsp:cNvPr id="0" name=""/>
        <dsp:cNvSpPr/>
      </dsp:nvSpPr>
      <dsp:spPr>
        <a:xfrm>
          <a:off x="3000475" y="1227634"/>
          <a:ext cx="2350278" cy="19384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b="1" kern="1200" dirty="0"/>
            <a:t>优点</a:t>
          </a:r>
          <a:r>
            <a:rPr lang="zh-CN" altLang="en-US" sz="1700" kern="1200" dirty="0"/>
            <a:t>：数据驱动，应用广泛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b="1" kern="1200" dirty="0"/>
            <a:t>缺点</a:t>
          </a:r>
          <a:r>
            <a:rPr lang="zh-CN" altLang="en-US" sz="1700" kern="1200" dirty="0"/>
            <a:t>：高质量训练数据获取昂贵，特征工程</a:t>
          </a:r>
        </a:p>
      </dsp:txBody>
      <dsp:txXfrm>
        <a:off x="3045085" y="1687634"/>
        <a:ext cx="2261058" cy="1433877"/>
      </dsp:txXfrm>
    </dsp:sp>
    <dsp:sp modelId="{49CA9764-C67B-1846-8252-05CC313B1662}">
      <dsp:nvSpPr>
        <dsp:cNvPr id="0" name=""/>
        <dsp:cNvSpPr/>
      </dsp:nvSpPr>
      <dsp:spPr>
        <a:xfrm>
          <a:off x="4302169" y="37338"/>
          <a:ext cx="2889663" cy="2889663"/>
        </a:xfrm>
        <a:prstGeom prst="circularArrow">
          <a:avLst>
            <a:gd name="adj1" fmla="val 2818"/>
            <a:gd name="adj2" fmla="val 344023"/>
            <a:gd name="adj3" fmla="val 19480466"/>
            <a:gd name="adj4" fmla="val 12575511"/>
            <a:gd name="adj5" fmla="val 328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12654-A4E3-E747-8845-C02FB1EC8143}">
      <dsp:nvSpPr>
        <dsp:cNvPr id="0" name=""/>
        <dsp:cNvSpPr/>
      </dsp:nvSpPr>
      <dsp:spPr>
        <a:xfrm>
          <a:off x="3522759" y="812244"/>
          <a:ext cx="2089136" cy="8307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基于统计机器学习的分词</a:t>
          </a:r>
        </a:p>
      </dsp:txBody>
      <dsp:txXfrm>
        <a:off x="3547092" y="836577"/>
        <a:ext cx="2040470" cy="782114"/>
      </dsp:txXfrm>
    </dsp:sp>
    <dsp:sp modelId="{870999A8-A3B7-5C4C-ACED-975996B4AF2A}">
      <dsp:nvSpPr>
        <dsp:cNvPr id="0" name=""/>
        <dsp:cNvSpPr/>
      </dsp:nvSpPr>
      <dsp:spPr>
        <a:xfrm>
          <a:off x="5999620" y="1227634"/>
          <a:ext cx="2350278" cy="19384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solidFill>
                <a:schemeClr val="bg1">
                  <a:lumMod val="75000"/>
                </a:schemeClr>
              </a:solidFill>
            </a:rPr>
            <a:t>优点：精度高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solidFill>
                <a:schemeClr val="bg1">
                  <a:lumMod val="75000"/>
                </a:schemeClr>
              </a:solidFill>
            </a:rPr>
            <a:t>缺点：可解释性差，需要海量训练数据</a:t>
          </a:r>
        </a:p>
      </dsp:txBody>
      <dsp:txXfrm>
        <a:off x="6044230" y="1272244"/>
        <a:ext cx="2261058" cy="1433877"/>
      </dsp:txXfrm>
    </dsp:sp>
    <dsp:sp modelId="{C8FC0AD9-8FA7-264C-AF8E-965818E8DF37}">
      <dsp:nvSpPr>
        <dsp:cNvPr id="0" name=""/>
        <dsp:cNvSpPr/>
      </dsp:nvSpPr>
      <dsp:spPr>
        <a:xfrm>
          <a:off x="6521904" y="2750732"/>
          <a:ext cx="2089136" cy="8307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>
                  <a:lumMod val="75000"/>
                </a:schemeClr>
              </a:solidFill>
            </a:rPr>
            <a:t>基于深度学习的分词</a:t>
          </a:r>
        </a:p>
      </dsp:txBody>
      <dsp:txXfrm>
        <a:off x="6546237" y="2775065"/>
        <a:ext cx="2040470" cy="782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60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01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baseline="0" dirty="0"/>
              <a:t> contains input word vectors.</a:t>
            </a:r>
          </a:p>
          <a:p>
            <a:r>
              <a:rPr lang="en-US" baseline="0" dirty="0"/>
              <a:t>W’ contains output word vectors.</a:t>
            </a:r>
          </a:p>
          <a:p>
            <a:endParaRPr lang="en-US" baseline="0" dirty="0"/>
          </a:p>
          <a:p>
            <a:r>
              <a:rPr lang="en-US" baseline="0" dirty="0"/>
              <a:t>We can consider either W or W’ as the word’s representation. Or even take the average.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7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3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3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183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166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704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620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96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63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B5419B-BD18-9943-B2FA-F86BB8A677BF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DB6BC3B-4E32-BF49-9D91-F1931FBC69C4}"/>
              </a:ext>
            </a:extLst>
          </p:cNvPr>
          <p:cNvSpPr txBox="1"/>
          <p:nvPr userDrawn="1"/>
        </p:nvSpPr>
        <p:spPr>
          <a:xfrm>
            <a:off x="4366084" y="4835723"/>
            <a:ext cx="478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数据科学导论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中国人民大学信息学院</a:t>
            </a:r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59541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5089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4820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44766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4957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2918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6041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72526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95273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783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3404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44593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2F264DDB-364C-410E-A66B-B19CEFA5EF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65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582237"/>
      </p:ext>
    </p:extLst>
  </p:cSld>
  <p:clrMapOvr>
    <a:masterClrMapping/>
  </p:clrMapOvr>
  <p:transition spd="slow">
    <p:pull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3170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413085"/>
      </p:ext>
    </p:extLst>
  </p:cSld>
  <p:clrMapOvr>
    <a:masterClrMapping/>
  </p:clrMapOvr>
  <p:transition spd="slow">
    <p:pull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01995"/>
      </p:ext>
    </p:extLst>
  </p:cSld>
  <p:clrMapOvr>
    <a:masterClrMapping/>
  </p:clrMapOvr>
  <p:transition spd="slow">
    <p:pull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365498"/>
      </p:ext>
    </p:extLst>
  </p:cSld>
  <p:clrMapOvr>
    <a:masterClrMapping/>
  </p:clrMapOvr>
  <p:transition spd="slow">
    <p:pull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008755"/>
      </p:ext>
    </p:extLst>
  </p:cSld>
  <p:clrMapOvr>
    <a:masterClrMapping/>
  </p:clrMapOvr>
  <p:transition spd="slow">
    <p:pull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362833"/>
      </p:ext>
    </p:extLst>
  </p:cSld>
  <p:clrMapOvr>
    <a:masterClrMapping/>
  </p:clrMapOvr>
  <p:transition spd="slow">
    <p:pull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363669"/>
      </p:ext>
    </p:extLst>
  </p:cSld>
  <p:clrMapOvr>
    <a:masterClrMapping/>
  </p:clrMapOvr>
  <p:transition spd="slow">
    <p:pull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54174"/>
      </p:ext>
    </p:extLst>
  </p:cSld>
  <p:clrMapOvr>
    <a:masterClrMapping/>
  </p:clrMapOvr>
  <p:transition spd="slow">
    <p:pull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9195"/>
      </p:ext>
    </p:extLst>
  </p:cSld>
  <p:clrMapOvr>
    <a:masterClrMapping/>
  </p:clrMapOvr>
  <p:transition spd="slow">
    <p:pull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723721"/>
      </p:ext>
    </p:extLst>
  </p:cSld>
  <p:clrMapOvr>
    <a:masterClrMapping/>
  </p:clrMapOvr>
  <p:transition spd="slow">
    <p:pull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3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73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15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8629"/>
      </p:ext>
    </p:extLst>
  </p:cSld>
  <p:clrMapOvr>
    <a:masterClrMapping/>
  </p:clrMapOvr>
  <p:transition spd="slow">
    <p:cover dir="rd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0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089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0659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72717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64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4" r:id="rId20"/>
    <p:sldLayoutId id="2147483725" r:id="rId21"/>
    <p:sldLayoutId id="2147483726" r:id="rId22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1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4" r:id="rId15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14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fxsjy/jieba" TargetMode="Externa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onlp-www.utu.fi/wv_demo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10.png"/><Relationship Id="rId4" Type="http://schemas.openxmlformats.org/officeDocument/2006/relationships/image" Target="../media/image900.png"/><Relationship Id="rId9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7" Type="http://schemas.openxmlformats.org/officeDocument/2006/relationships/image" Target="../media/image10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方正超粗黑简体" panose="03000509000000000000" pitchFamily="65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0087CF"/>
                  </a:solidFill>
                  <a:effectLst/>
                  <a:uLnTx/>
                  <a:uFillTx/>
                  <a:latin typeface="Calibri"/>
                  <a:ea typeface="方正超粗黑简体" panose="03000509000000000000" pitchFamily="65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700" b="1" i="0" u="none" strike="noStrike" kern="1200" cap="none" spc="0" normalizeH="0" baseline="0" noProof="0">
                  <a:ln>
                    <a:noFill/>
                  </a:ln>
                  <a:solidFill>
                    <a:srgbClr val="CA009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58474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互联网与文本分析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：文本数据预处理与表示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11913AF-7BDC-6A43-974D-C041DD8A3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359299"/>
            <a:ext cx="52562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1" lang="zh-CN" altLang="mr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-Roman" charset="0"/>
                <a:ea typeface="隶书" pitchFamily="49" charset="-122"/>
                <a:cs typeface="Mangal" panose="02040503050203030202" pitchFamily="18" charset="0"/>
              </a:rPr>
              <a:t>范举教授         </a:t>
            </a:r>
            <a:r>
              <a:rPr kumimoji="1" lang="mr-IN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-Roman" charset="0"/>
                <a:ea typeface="隶书" pitchFamily="49" charset="-122"/>
                <a:cs typeface="Mangal" panose="02040503050203030202" pitchFamily="18" charset="0"/>
              </a:rPr>
              <a:t>fanj@ruc.edu.cn</a:t>
            </a:r>
            <a:endParaRPr kumimoji="1" lang="mr-IN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-Roman" charset="0"/>
              <a:ea typeface="隶书" pitchFamily="49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E00D73BA-D774-2349-BD3D-F5CE340167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5978"/>
            <a:ext cx="8229600" cy="878104"/>
          </a:xfrm>
        </p:spPr>
        <p:txBody>
          <a:bodyPr/>
          <a:lstStyle/>
          <a:p>
            <a:r>
              <a:rPr lang="zh-CN" altLang="en-US" dirty="0"/>
              <a:t>正向最大匹配分词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Forward Maximum Matching method, FMM</a:t>
            </a:r>
            <a:r>
              <a:rPr lang="en-US" altLang="zh-CN" dirty="0"/>
              <a:t>)</a:t>
            </a:r>
          </a:p>
        </p:txBody>
      </p:sp>
      <p:sp>
        <p:nvSpPr>
          <p:cNvPr id="354307" name="Rectangle 3">
            <a:extLst>
              <a:ext uri="{FF2B5EF4-FFF2-40B4-BE49-F238E27FC236}">
                <a16:creationId xmlns:a16="http://schemas.microsoft.com/office/drawing/2014/main" id="{987FCCF2-FBF9-7448-ADC5-E61042F076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0243" y="1224643"/>
            <a:ext cx="5477815" cy="367846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基本思想：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/>
              <a:t>设自动分词词典中</a:t>
            </a:r>
            <a:r>
              <a:rPr lang="zh-CN" altLang="en-US" dirty="0">
                <a:solidFill>
                  <a:srgbClr val="C00000"/>
                </a:solidFill>
              </a:rPr>
              <a:t>最长词条</a:t>
            </a:r>
            <a:r>
              <a:rPr lang="zh-CN" altLang="en-US" dirty="0"/>
              <a:t>所含汉字个数为 </a:t>
            </a:r>
            <a:r>
              <a:rPr lang="en-US" altLang="zh-CN" dirty="0"/>
              <a:t>I</a:t>
            </a:r>
            <a:r>
              <a:rPr lang="zh-CN" altLang="en-US" dirty="0"/>
              <a:t>；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/>
              <a:t>取被处理句子当前字符串序数中的</a:t>
            </a:r>
            <a:r>
              <a:rPr lang="en-US" altLang="zh-CN" dirty="0"/>
              <a:t>I</a:t>
            </a:r>
            <a:r>
              <a:rPr lang="zh-CN" altLang="en-US" dirty="0"/>
              <a:t>个字作为匹配字段，查找分词词典。若词典中有这样的一个</a:t>
            </a:r>
            <a:r>
              <a:rPr lang="en-US" altLang="zh-CN" dirty="0"/>
              <a:t>I</a:t>
            </a:r>
            <a:r>
              <a:rPr lang="zh-CN" altLang="en-US" dirty="0"/>
              <a:t>字词，则匹配成功，匹配字段作为一个词被切分出来，转</a:t>
            </a:r>
            <a:r>
              <a:rPr lang="en-US" altLang="zh-CN" dirty="0"/>
              <a:t>6</a:t>
            </a:r>
            <a:r>
              <a:rPr lang="zh-CN" altLang="en-US" dirty="0"/>
              <a:t>；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/>
              <a:t>如果词典中找不到这样的一个</a:t>
            </a:r>
            <a:r>
              <a:rPr lang="en-US" altLang="zh-CN" dirty="0"/>
              <a:t>I</a:t>
            </a:r>
            <a:r>
              <a:rPr lang="zh-CN" altLang="en-US" dirty="0"/>
              <a:t>字词，则匹配失败；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/>
              <a:t>匹配字段去掉最后一个汉字，</a:t>
            </a:r>
            <a:r>
              <a:rPr lang="en-US" altLang="zh-CN" dirty="0"/>
              <a:t>I--</a:t>
            </a:r>
            <a:r>
              <a:rPr lang="zh-CN" altLang="en-US" dirty="0"/>
              <a:t>；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2-4</a:t>
            </a:r>
            <a:r>
              <a:rPr lang="zh-CN" altLang="en-US" dirty="0"/>
              <a:t>，直至切分成功为止；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/>
              <a:t>I</a:t>
            </a:r>
            <a:r>
              <a:rPr lang="zh-CN" altLang="en-US" dirty="0"/>
              <a:t>重新赋初值，转</a:t>
            </a:r>
            <a:r>
              <a:rPr lang="en-US" altLang="zh-CN" dirty="0"/>
              <a:t>2</a:t>
            </a:r>
            <a:r>
              <a:rPr lang="zh-CN" altLang="en-US" dirty="0"/>
              <a:t>，直到切分出所有词为止。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71" y="227186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例句：南京市长江大桥</a:t>
            </a:r>
            <a:endParaRPr 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3222" y="2711300"/>
            <a:ext cx="296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词典：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{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南京，市，市长，长江，大桥，江，长江大桥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}</a:t>
            </a:r>
            <a:endParaRPr 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86603" y="174864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32473" y="3427902"/>
            <a:ext cx="2444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南京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长江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大桥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lphaUcPeriod"/>
            </a:pP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南京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市长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江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大桥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lphaUcPeriod"/>
            </a:pP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南京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长江大桥</a:t>
            </a:r>
            <a:endParaRPr 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240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E00D73BA-D774-2349-BD3D-F5CE340167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正向最大匹配分词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912D82-4354-E64E-812A-E21C5F1D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965200"/>
            <a:ext cx="82042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1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ECDA3-1C98-D54A-B122-76FC69CB3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D12FB8-3EEE-264D-A209-2B2C86E1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32435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/>
              <a:t>维护词典困难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新词层出不穷，人工维护费时费力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不能保证词典能很好地覆盖到所有可能出现的词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执行效率底下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为了能找到一个合适的窗口，会循环往复的进行下去直到找到一个合适的匹配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在词典非常大、初始窗口也大的情况下，匹配词段寻找的时间和循环次数会相应增加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歧义问题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假设最长词长度为</a:t>
            </a:r>
            <a:r>
              <a:rPr lang="en-US" altLang="zh-CN" dirty="0"/>
              <a:t>5</a:t>
            </a:r>
            <a:r>
              <a:rPr lang="zh-CN" altLang="en-US" dirty="0"/>
              <a:t>的词典，词典中有“南京市长”和“长江大桥”两个词语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“南京市长江大桥”通过上述正向最大匹配算法进行切分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首先通过对前五个字符进行匹配，发现没有符合合适的，那么此时就会去掉最后一个汉字，变成前面四个汉字进行匹配，发现匹配到了“南京市长”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用剩下的“江大桥”继续匹配，可能得到的结果是“江”和“大桥”这两个词语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分词结果：南京市长  </a:t>
            </a:r>
            <a:r>
              <a:rPr lang="en-US" altLang="zh-CN" dirty="0"/>
              <a:t>/</a:t>
            </a:r>
            <a:r>
              <a:rPr lang="zh-CN" altLang="en-US" dirty="0"/>
              <a:t> 江 </a:t>
            </a:r>
            <a:r>
              <a:rPr lang="en-US" altLang="zh-CN" dirty="0"/>
              <a:t>/</a:t>
            </a:r>
            <a:r>
              <a:rPr lang="zh-CN" altLang="en-US" dirty="0"/>
              <a:t> 大桥</a:t>
            </a:r>
          </a:p>
          <a:p>
            <a:pPr>
              <a:lnSpc>
                <a:spcPct val="12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77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2484A-E93C-EB4A-84C1-4268EA7C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基于统计机器学习的方法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BAD69D-4E31-0647-969B-1221231EE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回顾机器学习：研究一类算法，使之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在某些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(task)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通过已有的观测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)(experience)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提升算法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效果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(performance)</a:t>
            </a:r>
            <a:endParaRPr kumimoji="1" lang="en-US" altLang="zh-CN" dirty="0"/>
          </a:p>
          <a:p>
            <a:r>
              <a:rPr kumimoji="1" lang="zh-CN" altLang="en-US" dirty="0"/>
              <a:t>两个过程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离线训练：基于标注数据，发现规则（确定模型参数）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在线预测：基于已发现的规则，对新数据进行预测（如：标注）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人工规则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从标注数据中自动发现规则</a:t>
            </a:r>
            <a:endParaRPr kumimoji="1" lang="en-US" altLang="zh-CN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333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基于统计机器学习的分词流程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4" name="流程图: 磁盘 13"/>
          <p:cNvSpPr/>
          <p:nvPr/>
        </p:nvSpPr>
        <p:spPr>
          <a:xfrm>
            <a:off x="5271482" y="2360255"/>
            <a:ext cx="1026114" cy="8492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楷体" panose="02010609060101010101" pitchFamily="49" charset="-122"/>
                <a:ea typeface="楷体" panose="02010609060101010101" pitchFamily="49" charset="-122"/>
              </a:rPr>
              <a:t>分词模型</a:t>
            </a:r>
            <a:r>
              <a:rPr lang="en-US" altLang="zh-CN" sz="135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endParaRPr lang="zh-CN" altLang="en-US" sz="1350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29707" y="2559783"/>
            <a:ext cx="92737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楷体" panose="02010609060101010101" pitchFamily="49" charset="-122"/>
                <a:ea typeface="楷体" panose="02010609060101010101" pitchFamily="49" charset="-122"/>
              </a:rPr>
              <a:t>训练算法</a:t>
            </a:r>
          </a:p>
        </p:txBody>
      </p:sp>
      <p:cxnSp>
        <p:nvCxnSpPr>
          <p:cNvPr id="17" name="直接箭头连接符 16"/>
          <p:cNvCxnSpPr>
            <a:stCxn id="15" idx="3"/>
            <a:endCxn id="14" idx="2"/>
          </p:cNvCxnSpPr>
          <p:nvPr/>
        </p:nvCxnSpPr>
        <p:spPr>
          <a:xfrm>
            <a:off x="5057077" y="2775807"/>
            <a:ext cx="214405" cy="9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右大括号 17"/>
          <p:cNvSpPr/>
          <p:nvPr/>
        </p:nvSpPr>
        <p:spPr>
          <a:xfrm>
            <a:off x="3469841" y="1063229"/>
            <a:ext cx="446439" cy="34668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915792" y="2792130"/>
            <a:ext cx="214405" cy="9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725428" y="2570561"/>
            <a:ext cx="92737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楷体" panose="02010609060101010101" pitchFamily="49" charset="-122"/>
                <a:ea typeface="楷体" panose="02010609060101010101" pitchFamily="49" charset="-122"/>
              </a:rPr>
              <a:t>分类预测算法</a:t>
            </a:r>
          </a:p>
        </p:txBody>
      </p:sp>
      <p:cxnSp>
        <p:nvCxnSpPr>
          <p:cNvPr id="23" name="直接箭头连接符 22"/>
          <p:cNvCxnSpPr>
            <a:stCxn id="14" idx="4"/>
            <a:endCxn id="22" idx="1"/>
          </p:cNvCxnSpPr>
          <p:nvPr/>
        </p:nvCxnSpPr>
        <p:spPr>
          <a:xfrm>
            <a:off x="6297596" y="2784887"/>
            <a:ext cx="427832" cy="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endCxn id="22" idx="0"/>
          </p:cNvCxnSpPr>
          <p:nvPr/>
        </p:nvCxnSpPr>
        <p:spPr>
          <a:xfrm>
            <a:off x="7187505" y="2104966"/>
            <a:ext cx="1609" cy="465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2" idx="2"/>
          </p:cNvCxnSpPr>
          <p:nvPr/>
        </p:nvCxnSpPr>
        <p:spPr>
          <a:xfrm flipH="1">
            <a:off x="7187503" y="3002609"/>
            <a:ext cx="1610" cy="611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491529" y="55480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>
                <a:latin typeface="楷体" panose="02010609060101010101" pitchFamily="49" charset="-122"/>
                <a:ea typeface="楷体" panose="02010609060101010101" pitchFamily="49" charset="-122"/>
              </a:rPr>
              <a:t>训练样本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62359" y="1213695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latin typeface="楷体" panose="02010609060101010101" pitchFamily="49" charset="-122"/>
                <a:ea typeface="楷体" panose="02010609060101010101" pitchFamily="49" charset="-122"/>
              </a:rPr>
              <a:t>未观测样本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F86ED5-1715-6F48-A8FB-CEBDB0AEC464}"/>
              </a:ext>
            </a:extLst>
          </p:cNvPr>
          <p:cNvSpPr/>
          <p:nvPr/>
        </p:nvSpPr>
        <p:spPr>
          <a:xfrm>
            <a:off x="297571" y="930296"/>
            <a:ext cx="3225563" cy="361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市场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中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国有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企业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才能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发展</a:t>
            </a:r>
            <a:r>
              <a:rPr lang="en-US" altLang="zh-CN" dirty="0"/>
              <a:t> </a:t>
            </a:r>
            <a:endParaRPr lang="zh-CN" altLang="en-US" dirty="0"/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吃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两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顿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饭</a:t>
            </a:r>
            <a:r>
              <a:rPr lang="zh-CN" altLang="en-US" dirty="0"/>
              <a:t>  </a:t>
            </a:r>
            <a:endParaRPr lang="en-US" altLang="zh-CN" dirty="0"/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跳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新疆</a:t>
            </a:r>
            <a:r>
              <a:rPr lang="en-US" altLang="zh-CN" dirty="0"/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舞</a:t>
            </a:r>
            <a:endParaRPr lang="en-US" altLang="zh-CN" dirty="0">
              <a:latin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时间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就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生命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失败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成功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之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母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97B7E13-BC10-AC4A-8AF2-A3249C8174EE}"/>
              </a:ext>
            </a:extLst>
          </p:cNvPr>
          <p:cNvSpPr/>
          <p:nvPr/>
        </p:nvSpPr>
        <p:spPr>
          <a:xfrm>
            <a:off x="6188303" y="162847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研究生命的起源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F60931A-AFDF-754D-B859-292F975B4190}"/>
              </a:ext>
            </a:extLst>
          </p:cNvPr>
          <p:cNvSpPr txBox="1"/>
          <p:nvPr/>
        </p:nvSpPr>
        <p:spPr>
          <a:xfrm>
            <a:off x="6297596" y="3676893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研究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</a:rPr>
              <a:t>/</a:t>
            </a:r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生命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</a:rPr>
              <a:t>/</a:t>
            </a:r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的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</a:rPr>
              <a:t>/</a:t>
            </a:r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起源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5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2" grpId="0" animBg="1"/>
      <p:bldP spid="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10E8E-C599-DD44-9F02-613DBDA4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问题建模：序列标注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D2B27-1646-F945-BB5E-3F113ED52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为每一个字打上一个标签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C00000"/>
                </a:solidFill>
              </a:rPr>
              <a:t>B,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en-US" altLang="zh-CN" dirty="0"/>
              <a:t>}</a:t>
            </a: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：这个字是某个词的开头</a:t>
            </a:r>
            <a:endParaRPr lang="en-US" altLang="zh-CN" dirty="0"/>
          </a:p>
          <a:p>
            <a:pPr lvl="1"/>
            <a:r>
              <a:rPr lang="en-US" altLang="zh-CN" dirty="0"/>
              <a:t>I</a:t>
            </a:r>
            <a:r>
              <a:rPr lang="zh-CN" altLang="en-US" dirty="0"/>
              <a:t>：这个字是某个词的中间部分</a:t>
            </a:r>
            <a:endParaRPr lang="en-US" altLang="zh-CN" dirty="0"/>
          </a:p>
          <a:p>
            <a:pPr lvl="1"/>
            <a:r>
              <a:rPr lang="en-US" altLang="zh-CN" dirty="0"/>
              <a:t>E</a:t>
            </a:r>
            <a:r>
              <a:rPr lang="zh-CN" altLang="en-US" dirty="0"/>
              <a:t>：这个字是某个词的结尾</a:t>
            </a:r>
            <a:endParaRPr lang="en-US" altLang="zh-CN" dirty="0"/>
          </a:p>
          <a:p>
            <a:pPr lvl="1"/>
            <a:r>
              <a:rPr lang="en-US" altLang="zh-CN" dirty="0"/>
              <a:t>S</a:t>
            </a:r>
            <a:r>
              <a:rPr lang="zh-CN" altLang="en-US" dirty="0"/>
              <a:t>：这个字单独成词</a:t>
            </a:r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输入</a:t>
            </a:r>
            <a:r>
              <a:rPr lang="en-US" altLang="zh-CN" dirty="0"/>
              <a:t>X</a:t>
            </a:r>
            <a:r>
              <a:rPr lang="zh-CN" altLang="en-US" dirty="0"/>
              <a:t>：</a:t>
            </a:r>
            <a:r>
              <a:rPr lang="zh-CN" altLang="en-US" dirty="0">
                <a:latin typeface="Times New Roman" panose="02020603050405020304" pitchFamily="18" charset="0"/>
              </a:rPr>
              <a:t>市 场 中 国 有 企 业 才 能 发 展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zh-CN" altLang="en-US" dirty="0"/>
              <a:t>标签</a:t>
            </a:r>
            <a:r>
              <a:rPr lang="en-US" altLang="zh-CN" dirty="0"/>
              <a:t>Y</a:t>
            </a:r>
            <a:r>
              <a:rPr lang="zh-CN" altLang="en-US" dirty="0"/>
              <a:t>：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S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E</a:t>
            </a:r>
          </a:p>
          <a:p>
            <a:pPr marL="0" indent="0">
              <a:buNone/>
            </a:pPr>
            <a:r>
              <a:rPr lang="zh-CN" altLang="en-US" dirty="0"/>
              <a:t>结果  ：市场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国有</a:t>
            </a:r>
            <a:r>
              <a:rPr lang="en-US" altLang="zh-CN" dirty="0"/>
              <a:t>/</a:t>
            </a:r>
            <a:r>
              <a:rPr lang="zh-CN" altLang="en-US" dirty="0"/>
              <a:t>企业</a:t>
            </a:r>
            <a:r>
              <a:rPr lang="en-US" altLang="zh-CN" dirty="0"/>
              <a:t>/</a:t>
            </a:r>
            <a:r>
              <a:rPr lang="zh-CN" altLang="en-US" dirty="0"/>
              <a:t>才能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输入</a:t>
            </a:r>
            <a:r>
              <a:rPr lang="en-US" altLang="zh-CN" dirty="0"/>
              <a:t>X</a:t>
            </a:r>
            <a:r>
              <a:rPr lang="zh-CN" altLang="en-US" dirty="0"/>
              <a:t>：南 京 市 长 江 大 桥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标签</a:t>
            </a:r>
            <a:r>
              <a:rPr lang="en-US" altLang="zh-CN" dirty="0"/>
              <a:t>Y</a:t>
            </a:r>
            <a:r>
              <a:rPr lang="zh-CN" altLang="en-US" dirty="0"/>
              <a:t>：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I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</a:p>
          <a:p>
            <a:pPr marL="0" indent="0">
              <a:buNone/>
            </a:pPr>
            <a:r>
              <a:rPr lang="zh-CN" altLang="en-US" dirty="0"/>
              <a:t>结果  ：南京市</a:t>
            </a:r>
            <a:r>
              <a:rPr lang="en-US" altLang="zh-CN" dirty="0"/>
              <a:t>/</a:t>
            </a:r>
            <a:r>
              <a:rPr lang="zh-CN" altLang="en-US" dirty="0"/>
              <a:t>长江</a:t>
            </a:r>
            <a:r>
              <a:rPr lang="en-US" altLang="zh-CN" dirty="0"/>
              <a:t>/</a:t>
            </a:r>
            <a:r>
              <a:rPr lang="zh-CN" altLang="en-US" dirty="0"/>
              <a:t>大桥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691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结巴分词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https://github.com/fxsjy/jieba</a:t>
            </a:r>
            <a:endParaRPr lang="en-US" altLang="zh-CN" dirty="0"/>
          </a:p>
          <a:p>
            <a:r>
              <a:rPr lang="zh-CN" altLang="en-US" dirty="0"/>
              <a:t>广为流传的</a:t>
            </a:r>
            <a:r>
              <a:rPr lang="en-US" altLang="zh-CN" dirty="0"/>
              <a:t>Python</a:t>
            </a:r>
            <a:r>
              <a:rPr lang="zh-CN" altLang="en-US" dirty="0"/>
              <a:t>中文处理工具</a:t>
            </a:r>
            <a:endParaRPr lang="en-US" altLang="zh-CN" dirty="0"/>
          </a:p>
          <a:p>
            <a:r>
              <a:rPr lang="zh-CN" altLang="en-US" dirty="0"/>
              <a:t>最快捷的中文分词工具</a:t>
            </a:r>
            <a:endParaRPr lang="en-US" altLang="zh-CN" dirty="0"/>
          </a:p>
          <a:p>
            <a:r>
              <a:rPr lang="zh-CN" altLang="en-US" dirty="0"/>
              <a:t>安装： </a:t>
            </a:r>
            <a:r>
              <a:rPr lang="en-US" altLang="zh-CN" dirty="0"/>
              <a:t>pip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 err="1"/>
              <a:t>jieba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42" y="2301720"/>
            <a:ext cx="3348372" cy="278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9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结巴分词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支持三种分词模式：</a:t>
            </a:r>
          </a:p>
          <a:p>
            <a:pPr lvl="1"/>
            <a:r>
              <a:rPr lang="zh-CN" altLang="en-US" b="1" dirty="0"/>
              <a:t>精确模式</a:t>
            </a:r>
            <a:r>
              <a:rPr lang="zh-CN" altLang="en-US" dirty="0"/>
              <a:t>，试图将句子最精确地切开，适合文本分析；</a:t>
            </a:r>
          </a:p>
          <a:p>
            <a:pPr lvl="1"/>
            <a:r>
              <a:rPr lang="zh-CN" altLang="en-US" b="1" dirty="0"/>
              <a:t>全模式</a:t>
            </a:r>
            <a:r>
              <a:rPr lang="zh-CN" altLang="en-US" dirty="0"/>
              <a:t>，把句子中所有的可以成词的词语都扫描出来</a:t>
            </a:r>
            <a:r>
              <a:rPr lang="en-US" altLang="zh-CN" dirty="0"/>
              <a:t>, </a:t>
            </a:r>
            <a:r>
              <a:rPr lang="zh-CN" altLang="en-US" dirty="0"/>
              <a:t>速度非常快，但是不能解决歧义；</a:t>
            </a:r>
          </a:p>
          <a:p>
            <a:pPr lvl="1"/>
            <a:r>
              <a:rPr lang="zh-CN" altLang="en-US" b="1" dirty="0"/>
              <a:t>搜索引擎模式</a:t>
            </a:r>
            <a:r>
              <a:rPr lang="zh-CN" altLang="en-US" dirty="0"/>
              <a:t>，在精确模式的基础上，对长词再次切分，提高召回率，适合用于搜索引擎分词。</a:t>
            </a:r>
          </a:p>
          <a:p>
            <a:r>
              <a:rPr lang="zh-CN" altLang="en-US" dirty="0"/>
              <a:t>支持繁体分词</a:t>
            </a:r>
          </a:p>
          <a:p>
            <a:r>
              <a:rPr lang="zh-CN" altLang="en-US" dirty="0"/>
              <a:t>支持</a:t>
            </a:r>
            <a:r>
              <a:rPr lang="zh-CN" altLang="en-US" b="1" dirty="0"/>
              <a:t>自定义词典</a:t>
            </a:r>
          </a:p>
          <a:p>
            <a:r>
              <a:rPr lang="en-US" altLang="zh-CN" dirty="0"/>
              <a:t>MIT </a:t>
            </a:r>
            <a:r>
              <a:rPr lang="zh-CN" altLang="en-US" dirty="0"/>
              <a:t>授权协议：免费使用和修改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29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函数调用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直接使用无需准备训练数据</a:t>
            </a:r>
            <a:endParaRPr lang="en-US" altLang="zh-CN" dirty="0"/>
          </a:p>
          <a:p>
            <a:r>
              <a:rPr lang="zh-CN" altLang="en-US" dirty="0"/>
              <a:t>分词函数：</a:t>
            </a:r>
            <a:r>
              <a:rPr lang="en-US" altLang="zh-CN" dirty="0" err="1"/>
              <a:t>jieba.cut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1</a:t>
            </a:r>
            <a:r>
              <a:rPr lang="zh-CN" altLang="en-US" dirty="0"/>
              <a:t>：需要分词的字符串；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 err="1"/>
              <a:t>cut_all</a:t>
            </a:r>
            <a:r>
              <a:rPr lang="en-US" altLang="zh-CN" dirty="0"/>
              <a:t> </a:t>
            </a:r>
            <a:r>
              <a:rPr lang="zh-CN" altLang="en-US" dirty="0"/>
              <a:t>参数用来控制是否采用全模式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HMM </a:t>
            </a:r>
            <a:r>
              <a:rPr lang="zh-CN" altLang="en-US" dirty="0"/>
              <a:t>参数用来控制是否使用 </a:t>
            </a:r>
            <a:r>
              <a:rPr lang="en-US" altLang="zh-CN" dirty="0"/>
              <a:t>HMM 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 err="1"/>
              <a:t>jieba.cut_for_search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1</a:t>
            </a:r>
            <a:r>
              <a:rPr lang="zh-CN" altLang="en-US" dirty="0"/>
              <a:t>：需要分词的字符串；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HMM </a:t>
            </a:r>
            <a:r>
              <a:rPr lang="zh-CN" altLang="en-US" dirty="0"/>
              <a:t>参数用来控制是否使用 </a:t>
            </a:r>
            <a:r>
              <a:rPr lang="en-US" altLang="zh-CN" dirty="0"/>
              <a:t>HMM </a:t>
            </a:r>
            <a:r>
              <a:rPr lang="zh-CN" altLang="en-US" dirty="0"/>
              <a:t>模型</a:t>
            </a:r>
          </a:p>
          <a:p>
            <a:endParaRPr lang="en-US" altLang="zh-CN" dirty="0"/>
          </a:p>
          <a:p>
            <a:r>
              <a:rPr lang="en-US" altLang="zh-CN" dirty="0" err="1"/>
              <a:t>jieba.lcut</a:t>
            </a:r>
            <a:r>
              <a:rPr lang="en-US" altLang="zh-CN" dirty="0"/>
              <a:t> </a:t>
            </a:r>
            <a:r>
              <a:rPr lang="zh-CN" altLang="en-US" dirty="0"/>
              <a:t>以及 </a:t>
            </a:r>
            <a:r>
              <a:rPr lang="en-US" altLang="zh-CN" dirty="0" err="1"/>
              <a:t>jieba.lcut_for_search</a:t>
            </a:r>
            <a:r>
              <a:rPr lang="en-US" altLang="zh-CN" dirty="0"/>
              <a:t> </a:t>
            </a:r>
            <a:r>
              <a:rPr lang="zh-CN" altLang="en-US" dirty="0"/>
              <a:t>直接返回 </a:t>
            </a:r>
            <a:r>
              <a:rPr lang="en-US" altLang="zh-CN" dirty="0"/>
              <a:t>list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85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普通分词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AEBCD7-CF00-5946-B69F-EB4EA05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041" y="868056"/>
            <a:ext cx="6273022" cy="1741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69959-71B4-0D48-8126-9BE11E7A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41" y="3116925"/>
            <a:ext cx="3839240" cy="17900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B118FA-F413-0F49-BE80-F6E12CFB4F2A}"/>
              </a:ext>
            </a:extLst>
          </p:cNvPr>
          <p:cNvSpPr txBox="1"/>
          <p:nvPr/>
        </p:nvSpPr>
        <p:spPr>
          <a:xfrm>
            <a:off x="444381" y="15415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第一次运行：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C61939-09AA-7F4D-ADEE-716E50532536}"/>
              </a:ext>
            </a:extLst>
          </p:cNvPr>
          <p:cNvSpPr txBox="1"/>
          <p:nvPr/>
        </p:nvSpPr>
        <p:spPr>
          <a:xfrm>
            <a:off x="444381" y="3827271"/>
            <a:ext cx="179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79664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8352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文本数据的预处理与表达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2839239" cy="136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文本数据的预处理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文本数据的独热表达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文本数据的分布式表达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全模式分词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全模式：把句子中所有的可以成词的词语都扫描出来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7D422E-47ED-9C40-819A-147CBEDE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38" y="1365840"/>
            <a:ext cx="6756400" cy="1752600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2158739" y="3457740"/>
            <a:ext cx="1923068" cy="414779"/>
          </a:xfrm>
          <a:prstGeom prst="borderCallout1">
            <a:avLst>
              <a:gd name="adj1" fmla="val 18750"/>
              <a:gd name="adj2" fmla="val -8333"/>
              <a:gd name="adj3" fmla="val -114773"/>
              <a:gd name="adj4" fmla="val -31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勘误：全模式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搜索引擎模式分词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适合用于搜索引擎构建倒排索引的分词，粒度比较细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AF7412-5639-BF4D-9DAA-A022D742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633" y="1392325"/>
            <a:ext cx="5681810" cy="31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lcut</a:t>
            </a:r>
            <a:r>
              <a:rPr lang="zh-CN" altLang="en-US" dirty="0"/>
              <a:t>和</a:t>
            </a:r>
            <a:r>
              <a:rPr lang="en-US" altLang="zh-CN" dirty="0" err="1"/>
              <a:t>lcut_for_search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jieba.lcut</a:t>
            </a:r>
            <a:r>
              <a:rPr lang="en-US" altLang="zh-CN" dirty="0"/>
              <a:t> </a:t>
            </a:r>
            <a:r>
              <a:rPr lang="zh-CN" altLang="en-US" dirty="0"/>
              <a:t>以及 </a:t>
            </a:r>
            <a:r>
              <a:rPr lang="en-US" altLang="zh-CN" dirty="0" err="1"/>
              <a:t>jieba.lcut_for_search</a:t>
            </a:r>
            <a:r>
              <a:rPr lang="en-US" altLang="zh-CN" dirty="0"/>
              <a:t> </a:t>
            </a:r>
            <a:r>
              <a:rPr lang="zh-CN" altLang="en-US" dirty="0"/>
              <a:t>直接返回 </a:t>
            </a:r>
            <a:r>
              <a:rPr lang="en-US" altLang="zh-CN" dirty="0"/>
              <a:t>list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843DA-84F3-2D40-A7A9-3F3ECDA0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88" y="1374406"/>
            <a:ext cx="6184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直接使用已有模型的局限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分词模型快速，但是不可避免会出现错误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未登录词：</a:t>
            </a:r>
            <a:endParaRPr lang="en-US" altLang="zh-CN" dirty="0"/>
          </a:p>
          <a:p>
            <a:pPr lvl="1"/>
            <a:r>
              <a:rPr lang="zh-CN" altLang="en-US" dirty="0"/>
              <a:t>中区食堂</a:t>
            </a:r>
            <a:endParaRPr lang="en-US" altLang="zh-CN" dirty="0"/>
          </a:p>
          <a:p>
            <a:pPr lvl="1"/>
            <a:r>
              <a:rPr lang="zh-CN" altLang="en-US" dirty="0"/>
              <a:t>北区食堂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CC1C21-B0C1-B94E-9A31-81EE6115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465815"/>
            <a:ext cx="8636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添加自定义词典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开发者可以指定自己自定义的词典，以便包含 </a:t>
            </a:r>
            <a:r>
              <a:rPr lang="en-US" altLang="zh-CN" dirty="0" err="1"/>
              <a:t>jieba</a:t>
            </a:r>
            <a:r>
              <a:rPr lang="en-US" altLang="zh-CN" dirty="0"/>
              <a:t> </a:t>
            </a:r>
            <a:r>
              <a:rPr lang="zh-CN" altLang="en-US" dirty="0"/>
              <a:t>词库里没有的词</a:t>
            </a:r>
            <a:endParaRPr lang="en-US" altLang="zh-CN" dirty="0"/>
          </a:p>
          <a:p>
            <a:pPr lvl="1"/>
            <a:r>
              <a:rPr lang="zh-CN" altLang="en-US" dirty="0"/>
              <a:t>虽然 </a:t>
            </a:r>
            <a:r>
              <a:rPr lang="en-US" altLang="zh-CN" dirty="0" err="1"/>
              <a:t>jieba</a:t>
            </a:r>
            <a:r>
              <a:rPr lang="en-US" altLang="zh-CN" dirty="0"/>
              <a:t> </a:t>
            </a:r>
            <a:r>
              <a:rPr lang="zh-CN" altLang="en-US" dirty="0"/>
              <a:t>有新词识别能力，但是自行添加新词可以保证更高的正确率</a:t>
            </a:r>
            <a:endParaRPr lang="en-US" altLang="zh-CN" dirty="0"/>
          </a:p>
          <a:p>
            <a:r>
              <a:rPr lang="zh-CN" altLang="en-US" dirty="0"/>
              <a:t>用法： </a:t>
            </a:r>
            <a:r>
              <a:rPr lang="en-US" altLang="zh-CN" dirty="0" err="1"/>
              <a:t>jieba.load_userdict</a:t>
            </a:r>
            <a:r>
              <a:rPr lang="en-US" altLang="zh-CN" dirty="0"/>
              <a:t>(</a:t>
            </a:r>
            <a:r>
              <a:rPr lang="en-US" altLang="zh-CN" dirty="0" err="1"/>
              <a:t>file_name</a:t>
            </a:r>
            <a:r>
              <a:rPr lang="en-US" altLang="zh-CN" dirty="0"/>
              <a:t>) # </a:t>
            </a:r>
            <a:r>
              <a:rPr lang="en-US" altLang="zh-CN" dirty="0" err="1"/>
              <a:t>file_name</a:t>
            </a:r>
            <a:r>
              <a:rPr lang="en-US" altLang="zh-CN" dirty="0"/>
              <a:t> </a:t>
            </a:r>
            <a:r>
              <a:rPr lang="zh-CN" altLang="en-US" dirty="0"/>
              <a:t>为文件类对象或自定义词典的路径</a:t>
            </a:r>
          </a:p>
          <a:p>
            <a:pPr lvl="1"/>
            <a:r>
              <a:rPr lang="zh-CN" altLang="en-US" dirty="0"/>
              <a:t>词典格式和 </a:t>
            </a:r>
            <a:r>
              <a:rPr lang="en-US" altLang="zh-CN" dirty="0"/>
              <a:t>dict.txt </a:t>
            </a:r>
            <a:r>
              <a:rPr lang="zh-CN" altLang="en-US" dirty="0"/>
              <a:t>一样，一个词占一行；每一行分三部分：词语、词频（可省略）、词性（可省略），用空格隔开，顺序不可颠倒。</a:t>
            </a:r>
            <a:endParaRPr lang="en-US" altLang="zh-CN" dirty="0"/>
          </a:p>
          <a:p>
            <a:pPr lvl="1"/>
            <a:r>
              <a:rPr lang="en-US" altLang="zh-CN" dirty="0" err="1"/>
              <a:t>file_name</a:t>
            </a:r>
            <a:r>
              <a:rPr lang="en-US" altLang="zh-CN" dirty="0"/>
              <a:t> </a:t>
            </a:r>
            <a:r>
              <a:rPr lang="zh-CN" altLang="en-US" dirty="0"/>
              <a:t>若为路径或二进制方式打开的文件，则文件必须为 </a:t>
            </a:r>
            <a:r>
              <a:rPr lang="en-US" altLang="zh-CN" dirty="0"/>
              <a:t>UTF-8 </a:t>
            </a:r>
            <a:r>
              <a:rPr lang="zh-CN" altLang="en-US" dirty="0"/>
              <a:t>编码。</a:t>
            </a:r>
          </a:p>
          <a:p>
            <a:r>
              <a:rPr lang="zh-CN" altLang="en-US" dirty="0"/>
              <a:t>词频省略时使用自动计算的能保证分出该词的词频。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0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词典示例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dict.txt</a:t>
            </a:r>
            <a:r>
              <a:rPr lang="zh-CN" altLang="en-US" dirty="0"/>
              <a:t>（必须为存为</a:t>
            </a:r>
            <a:r>
              <a:rPr lang="en-US" altLang="zh-CN" dirty="0"/>
              <a:t>UTF-8</a:t>
            </a:r>
            <a:r>
              <a:rPr lang="zh-CN" altLang="en-US" dirty="0"/>
              <a:t>格式）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0F1B6-FD8C-2149-9703-09242405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2" y="3205089"/>
            <a:ext cx="8208334" cy="12421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6D1D9B-4522-964D-96F4-593CC1865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288" y="1435646"/>
            <a:ext cx="3238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动态增加单词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用户词典文件适合提前批量增加</a:t>
            </a:r>
            <a:endParaRPr lang="en-US" altLang="zh-CN" dirty="0"/>
          </a:p>
          <a:p>
            <a:r>
              <a:rPr lang="zh-CN" altLang="en-US" dirty="0"/>
              <a:t>在线动态增加单词：</a:t>
            </a:r>
            <a:r>
              <a:rPr lang="en-US" altLang="zh-CN" dirty="0" err="1"/>
              <a:t>jieba.add_word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85CCE8-37EC-8940-A49D-F1F85538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1" y="1879419"/>
            <a:ext cx="7868093" cy="18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0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给文件分词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C766824-C330-8244-9283-D0D878D2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A064AE-41C4-2248-A3DC-F03F1C62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462" y="819150"/>
            <a:ext cx="9144000" cy="31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分词结果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B4852D-90A3-714E-99BC-EC882F8C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153"/>
            <a:ext cx="9144000" cy="19543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09A45E-551F-8947-A659-1E73415B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895"/>
            <a:ext cx="9144000" cy="21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9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分词示例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5" y="895547"/>
            <a:ext cx="8071389" cy="395273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187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8C89C-0A4D-D144-BCCF-67FF2FC0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中文文本特点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42258-84DE-794D-AAF0-C4E0B235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英文（以及一些国家</a:t>
            </a:r>
            <a:r>
              <a:rPr lang="en-US" altLang="zh-CN" dirty="0"/>
              <a:t>/</a:t>
            </a:r>
            <a:r>
              <a:rPr lang="zh-CN" altLang="en-US" dirty="0"/>
              <a:t>地区语言文字）词与词之间有</a:t>
            </a:r>
            <a:r>
              <a:rPr lang="zh-CN" altLang="en-US" b="1" dirty="0"/>
              <a:t>空格（分隔符）</a:t>
            </a:r>
            <a:r>
              <a:rPr lang="zh-CN" altLang="en-US" dirty="0"/>
              <a:t>，分词处理相对容易</a:t>
            </a:r>
            <a:br>
              <a:rPr lang="en-US" altLang="zh-CN" dirty="0"/>
            </a:br>
            <a:r>
              <a:rPr lang="zh-CN" altLang="en-US" dirty="0"/>
              <a:t>例如：</a:t>
            </a:r>
            <a:r>
              <a:rPr lang="en-US" altLang="zh-CN" dirty="0"/>
              <a:t>This is a book.</a:t>
            </a:r>
          </a:p>
          <a:p>
            <a:endParaRPr lang="en-US" altLang="zh-CN" dirty="0"/>
          </a:p>
          <a:p>
            <a:r>
              <a:rPr lang="zh-CN" altLang="en-US" dirty="0">
                <a:latin typeface="Times New Roman" panose="02020603050405020304" pitchFamily="18" charset="0"/>
              </a:rPr>
              <a:t>中文基于单字，中文书面表达方式以汉字作为最小单位的</a:t>
            </a:r>
            <a:endParaRPr lang="en-US" altLang="zh-CN" dirty="0"/>
          </a:p>
          <a:p>
            <a:pPr lvl="1"/>
            <a:r>
              <a:rPr lang="zh-CN" altLang="en-US" dirty="0"/>
              <a:t>字与字之间、词与词之间</a:t>
            </a:r>
            <a:r>
              <a:rPr lang="zh-CN" altLang="en-US" b="1" dirty="0"/>
              <a:t>紧密连接</a:t>
            </a:r>
            <a:r>
              <a:rPr lang="zh-CN" altLang="en-US" dirty="0"/>
              <a:t>，</a:t>
            </a:r>
            <a:r>
              <a:rPr lang="zh-CN" altLang="en-US" dirty="0">
                <a:latin typeface="Times New Roman" panose="02020603050405020304" pitchFamily="18" charset="0"/>
              </a:rPr>
              <a:t>词与词之间没有显性的界限标志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词是</a:t>
            </a:r>
            <a:r>
              <a:rPr lang="zh-CN" altLang="en-US" b="1" dirty="0"/>
              <a:t>最小并且能独立活动</a:t>
            </a:r>
            <a:r>
              <a:rPr lang="zh-CN" altLang="en-US" dirty="0"/>
              <a:t>的语言成分，文章以词为基本单位来形成有意义的篇章</a:t>
            </a:r>
            <a:endParaRPr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添加合适的显性的词语边界标志使得所形成的词串反映句子的本意</a:t>
            </a:r>
            <a:endParaRPr lang="en-US" altLang="zh-CN" dirty="0"/>
          </a:p>
          <a:p>
            <a:pPr lvl="1"/>
            <a:r>
              <a:rPr lang="zh-CN" altLang="en-US" dirty="0"/>
              <a:t>所以</a:t>
            </a:r>
            <a:r>
              <a:rPr lang="zh-CN" altLang="en-US" dirty="0">
                <a:latin typeface="Times New Roman" panose="02020603050405020304" pitchFamily="18" charset="0"/>
              </a:rPr>
              <a:t>分词是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</a:rPr>
              <a:t>汉语文本分析处理中首先要解决的问题</a:t>
            </a:r>
            <a:endParaRPr lang="en-US" altLang="zh-CN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5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数据查看：绘制词云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绘制所有</a:t>
            </a:r>
            <a:r>
              <a:rPr lang="en-US" altLang="zh-CN" dirty="0"/>
              <a:t>positive</a:t>
            </a:r>
            <a:r>
              <a:rPr lang="zh-CN" altLang="en-US" dirty="0"/>
              <a:t>文档包含单词的词云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3" y="1235133"/>
            <a:ext cx="7030737" cy="384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数据查看：绘制词云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绘制所有</a:t>
            </a:r>
            <a:r>
              <a:rPr lang="en-US" altLang="zh-CN" dirty="0"/>
              <a:t>positive</a:t>
            </a:r>
            <a:r>
              <a:rPr lang="zh-CN" altLang="en-US" dirty="0"/>
              <a:t>文档包含单词的词云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62" y="1280529"/>
            <a:ext cx="4751026" cy="38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8352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文本数据的预处理与表达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2839239" cy="136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文本数据的预处理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文本数据的独热表达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文本数据的分布式表达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1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9C9A2-C847-6641-BA26-5111249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文本表达（</a:t>
            </a:r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2237A3-D3D8-F142-855D-700E2A753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分词后文本的形态：由</a:t>
            </a:r>
            <a:r>
              <a:rPr kumimoji="1" lang="zh-CN" altLang="en-US" dirty="0">
                <a:solidFill>
                  <a:srgbClr val="C00000"/>
                </a:solidFill>
              </a:rPr>
              <a:t>单词</a:t>
            </a:r>
            <a:r>
              <a:rPr kumimoji="1" lang="zh-CN" altLang="en-US" dirty="0"/>
              <a:t>组成的字符串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文本表达的目的：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文本之间的运算：相似度、距离等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将文本数据向量化，从而可以输入到机器学习模型</a:t>
            </a:r>
            <a:endParaRPr kumimoji="1" lang="en-US" altLang="zh-CN" dirty="0"/>
          </a:p>
          <a:p>
            <a:r>
              <a:rPr kumimoji="1" lang="zh-CN" altLang="en-US" dirty="0"/>
              <a:t>一段文本（如：查询、文档等）可以表达为集合或者向量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E39CA0-5398-7647-9903-AF6189BED965}"/>
              </a:ext>
            </a:extLst>
          </p:cNvPr>
          <p:cNvSpPr txBox="1"/>
          <p:nvPr/>
        </p:nvSpPr>
        <p:spPr>
          <a:xfrm>
            <a:off x="1341885" y="1364566"/>
            <a:ext cx="323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cat</a:t>
            </a:r>
            <a:r>
              <a:rPr kumimoji="1" lang="zh-CN" altLang="en-US" dirty="0"/>
              <a:t>      </a:t>
            </a:r>
            <a:r>
              <a:rPr kumimoji="1" lang="en-US" altLang="zh-CN" dirty="0"/>
              <a:t>sat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mat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710A96-E8FB-8E45-8A9D-27F9A8A7B92B}"/>
              </a:ext>
            </a:extLst>
          </p:cNvPr>
          <p:cNvSpPr/>
          <p:nvPr/>
        </p:nvSpPr>
        <p:spPr>
          <a:xfrm>
            <a:off x="1266094" y="1364565"/>
            <a:ext cx="407964" cy="407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364B70-92A6-FA43-8A38-386D40CF26D6}"/>
              </a:ext>
            </a:extLst>
          </p:cNvPr>
          <p:cNvSpPr/>
          <p:nvPr/>
        </p:nvSpPr>
        <p:spPr>
          <a:xfrm>
            <a:off x="1749849" y="1364560"/>
            <a:ext cx="407964" cy="407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D53E11-7130-844A-9996-49EBC69C57ED}"/>
              </a:ext>
            </a:extLst>
          </p:cNvPr>
          <p:cNvSpPr/>
          <p:nvPr/>
        </p:nvSpPr>
        <p:spPr>
          <a:xfrm>
            <a:off x="2361795" y="1364563"/>
            <a:ext cx="407964" cy="407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020BFA-DD9F-8B43-91F8-2CD0E0613E1C}"/>
              </a:ext>
            </a:extLst>
          </p:cNvPr>
          <p:cNvSpPr/>
          <p:nvPr/>
        </p:nvSpPr>
        <p:spPr>
          <a:xfrm>
            <a:off x="2845550" y="1364563"/>
            <a:ext cx="407964" cy="407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1924E0-2721-3E40-A1FE-CEE476D99D3E}"/>
              </a:ext>
            </a:extLst>
          </p:cNvPr>
          <p:cNvSpPr/>
          <p:nvPr/>
        </p:nvSpPr>
        <p:spPr>
          <a:xfrm>
            <a:off x="3374670" y="1364562"/>
            <a:ext cx="407964" cy="407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D389C9-54B2-6E43-96C1-523A37369313}"/>
              </a:ext>
            </a:extLst>
          </p:cNvPr>
          <p:cNvSpPr/>
          <p:nvPr/>
        </p:nvSpPr>
        <p:spPr>
          <a:xfrm>
            <a:off x="3922159" y="1364561"/>
            <a:ext cx="407964" cy="407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114496A-C150-C44A-B11B-0A1ED1EF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35" y="3464194"/>
            <a:ext cx="2170735" cy="13024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96DA66-EE9E-6E47-806A-1C1F9B5FE1DB}"/>
              </a:ext>
            </a:extLst>
          </p:cNvPr>
          <p:cNvSpPr txBox="1"/>
          <p:nvPr/>
        </p:nvSpPr>
        <p:spPr>
          <a:xfrm>
            <a:off x="1939687" y="474162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集合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33E089-2F9C-FF41-B202-F078A635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46321"/>
            <a:ext cx="3582257" cy="2656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61129E4-1FC8-344D-B3E8-D2A9C8599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533" y="3464194"/>
            <a:ext cx="2405189" cy="42497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CC30A98-84D5-6645-A9C8-B8878A3CE872}"/>
              </a:ext>
            </a:extLst>
          </p:cNvPr>
          <p:cNvSpPr txBox="1"/>
          <p:nvPr/>
        </p:nvSpPr>
        <p:spPr>
          <a:xfrm>
            <a:off x="6013512" y="4741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384226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94D06-2F7B-984E-B067-322FE7F6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基于集合的文本表达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1C8FC4-15B7-A34C-BB65-F9A68ABB1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集合中的元素：出现在文本中的单词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相似度计算：基于集合的相似度计算，如：</a:t>
                </a:r>
                <a:r>
                  <a:rPr kumimoji="1" lang="en-US" altLang="zh-CN" dirty="0"/>
                  <a:t>Jaccard</a:t>
                </a:r>
                <a:r>
                  <a:rPr kumimoji="1" lang="zh-CN" altLang="en-US" dirty="0"/>
                  <a:t>相似度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的大小可以不一致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kumimoji="1" lang="en-US" altLang="zh-CN" i="0" dirty="0" smtClean="0">
                        <a:latin typeface="Cambria Math" panose="02040503050406030204" pitchFamily="18" charset="0"/>
                      </a:rPr>
                      <m:t>JACCARD</m:t>
                    </m:r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zh-CN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1" lang="en-US" altLang="zh-CN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1C8FC4-15B7-A34C-BB65-F9A68ABB1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A4159DB-8816-5B45-923A-97A7BB46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62" y="3748774"/>
            <a:ext cx="3479978" cy="13947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4A7062-A26C-AA4B-BA33-62CF88E16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48" y="1562124"/>
            <a:ext cx="4365699" cy="1799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F69EDA-55FA-4348-AE41-DC79CCCF0C27}"/>
              </a:ext>
            </a:extLst>
          </p:cNvPr>
          <p:cNvSpPr txBox="1"/>
          <p:nvPr/>
        </p:nvSpPr>
        <p:spPr>
          <a:xfrm>
            <a:off x="0" y="19642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单词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9E84761-9BE3-AF49-BA2B-CFEBEB683EA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46331" y="2148907"/>
            <a:ext cx="355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DB3EF35-6745-474D-9988-045B5BADC06D}"/>
              </a:ext>
            </a:extLst>
          </p:cNvPr>
          <p:cNvSpPr txBox="1"/>
          <p:nvPr/>
        </p:nvSpPr>
        <p:spPr>
          <a:xfrm>
            <a:off x="3360896" y="12267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文档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7B5125D-50F8-4945-8FE3-439F99A4C95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684061" y="1596106"/>
            <a:ext cx="1" cy="22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2BE89-F6E6-E141-9E82-B116DAEE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基于集合的文本相似度计算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8E472E-3273-6A4D-B430-29B22B0D8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D1</a:t>
                </a:r>
                <a:r>
                  <a:rPr kumimoji="1" lang="zh-CN" altLang="en-US" dirty="0"/>
                  <a:t>：</a:t>
                </a:r>
                <a:r>
                  <a:rPr lang="en" altLang="zh-CN" dirty="0"/>
                  <a:t>“ides of March”</a:t>
                </a:r>
                <a:r>
                  <a:rPr lang="zh-CN" altLang="en-US" dirty="0"/>
                  <a:t>          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A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=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{ides,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of,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sym typeface="Wingdings" pitchFamily="2" charset="2"/>
                  </a:rPr>
                  <a:t>March</a:t>
                </a:r>
                <a:r>
                  <a:rPr lang="en-US" altLang="zh-CN" dirty="0">
                    <a:sym typeface="Wingdings" pitchFamily="2" charset="2"/>
                  </a:rPr>
                  <a:t>}</a:t>
                </a:r>
                <a:endParaRPr lang="en" altLang="zh-CN" dirty="0"/>
              </a:p>
              <a:p>
                <a:r>
                  <a:rPr lang="en-US" altLang="zh-CN" dirty="0"/>
                  <a:t>D2</a:t>
                </a:r>
                <a:r>
                  <a:rPr lang="zh-CN" altLang="en-US" dirty="0"/>
                  <a:t>：</a:t>
                </a:r>
                <a:r>
                  <a:rPr lang="en" altLang="zh-CN" dirty="0"/>
                  <a:t>“Caesar died in March”</a:t>
                </a:r>
              </a:p>
              <a:p>
                <a:pPr marL="0" indent="0">
                  <a:buNone/>
                </a:pPr>
                <a:r>
                  <a:rPr lang="en" altLang="zh-CN" dirty="0">
                    <a:sym typeface="Wingdings" pitchFamily="2" charset="2"/>
                  </a:rPr>
                  <a:t>	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B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=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{Caesar,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died,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in,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sym typeface="Wingdings" pitchFamily="2" charset="2"/>
                  </a:rPr>
                  <a:t>March</a:t>
                </a:r>
                <a:r>
                  <a:rPr lang="en-US" altLang="zh-CN" dirty="0">
                    <a:sym typeface="Wingdings" pitchFamily="2" charset="2"/>
                  </a:rPr>
                  <a:t>}</a:t>
                </a:r>
                <a:endParaRPr lang="en" altLang="zh-CN" dirty="0"/>
              </a:p>
              <a:p>
                <a:endParaRPr lang="en" altLang="zh-CN" dirty="0"/>
              </a:p>
              <a:p>
                <a:pPr marL="0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i="0" dirty="0">
                        <a:latin typeface="Cambria Math" panose="02040503050406030204" pitchFamily="18" charset="0"/>
                      </a:rPr>
                      <m:t>JACCARD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zh-CN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1" lang="en-US" altLang="zh-CN" i="0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March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ides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March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Caesar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died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8E472E-3273-6A4D-B430-29B22B0D8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8A4618D6-7A0B-A94F-A9DC-3CDC7914DE4F}"/>
              </a:ext>
            </a:extLst>
          </p:cNvPr>
          <p:cNvSpPr/>
          <p:nvPr/>
        </p:nvSpPr>
        <p:spPr>
          <a:xfrm>
            <a:off x="1757548" y="3289465"/>
            <a:ext cx="3633849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4E9111-F01E-E14E-BE44-A27EB4C614EB}"/>
                  </a:ext>
                </a:extLst>
              </p:cNvPr>
              <p:cNvSpPr txBox="1"/>
              <p:nvPr/>
            </p:nvSpPr>
            <p:spPr>
              <a:xfrm>
                <a:off x="5664530" y="3451254"/>
                <a:ext cx="322235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D1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和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D2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JACCARD</m:t>
                    </m:r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相似度是？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A: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1/6</a:t>
                </a:r>
              </a:p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B: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1/7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4E9111-F01E-E14E-BE44-A27EB4C6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530" y="3451254"/>
                <a:ext cx="3222357" cy="923330"/>
              </a:xfrm>
              <a:prstGeom prst="rect">
                <a:avLst/>
              </a:prstGeom>
              <a:blipFill>
                <a:blip r:embed="rId3"/>
                <a:stretch>
                  <a:fillRect l="-1176" t="-5479" r="-392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954145" y="292803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084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C0F8C-5A6C-6B4E-AFA5-4D9CCADA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集合表达的优缺点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9EA25-D760-AD4C-B079-A757FE7D3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优点：简单、直观，运算效率高</a:t>
            </a:r>
            <a:endParaRPr kumimoji="1" lang="en-US" altLang="zh-CN" dirty="0"/>
          </a:p>
          <a:p>
            <a:r>
              <a:rPr kumimoji="1" lang="zh-CN" altLang="en-US" dirty="0"/>
              <a:t>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未考虑单词在文本中出现的</a:t>
            </a:r>
            <a:r>
              <a:rPr kumimoji="1" lang="zh-CN" altLang="en-US" dirty="0">
                <a:solidFill>
                  <a:srgbClr val="C00000"/>
                </a:solidFill>
              </a:rPr>
              <a:t>词频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en-US" altLang="zh-CN" dirty="0"/>
              <a:t>“The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mat”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mat</a:t>
            </a:r>
            <a:r>
              <a:rPr kumimoji="1" lang="en-US" altLang="zh-CN" dirty="0"/>
              <a:t>”</a:t>
            </a:r>
          </a:p>
          <a:p>
            <a:pPr lvl="1"/>
            <a:r>
              <a:rPr kumimoji="1" lang="zh-CN" altLang="en-US" dirty="0"/>
              <a:t>未考虑单词在文本中出现的</a:t>
            </a:r>
            <a:r>
              <a:rPr kumimoji="1" lang="zh-CN" altLang="en-US" dirty="0">
                <a:solidFill>
                  <a:srgbClr val="C00000"/>
                </a:solidFill>
              </a:rPr>
              <a:t>位置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en-US" altLang="zh-CN" dirty="0"/>
              <a:t>“The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0B050"/>
                </a:solidFill>
              </a:rPr>
              <a:t>cat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0B050"/>
                </a:solidFill>
              </a:rPr>
              <a:t>mat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“the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0B050"/>
                </a:solidFill>
              </a:rPr>
              <a:t>mat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0B050"/>
                </a:solidFill>
              </a:rPr>
              <a:t>cat</a:t>
            </a:r>
            <a:r>
              <a:rPr kumimoji="1" lang="en-US" altLang="zh-CN" dirty="0"/>
              <a:t>”</a:t>
            </a:r>
          </a:p>
          <a:p>
            <a:pPr lvl="2"/>
            <a:r>
              <a:rPr kumimoji="1" lang="en-US" altLang="zh-CN" dirty="0"/>
              <a:t>”hot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dog”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”dog</a:t>
            </a:r>
            <a:r>
              <a:rPr kumimoji="1" lang="zh-CN" altLang="en-US" dirty="0"/>
              <a:t> </a:t>
            </a:r>
            <a:r>
              <a:rPr kumimoji="1" lang="en-US" altLang="zh-CN" dirty="0"/>
              <a:t>hot”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使用频率较低词往往带有更大的信息量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“</a:t>
            </a:r>
            <a:r>
              <a:rPr kumimoji="1" lang="zh-CN" altLang="en-US" dirty="0"/>
              <a:t>希格斯玻色子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</a:t>
            </a:r>
            <a:r>
              <a:rPr kumimoji="1" lang="zh-CN" altLang="en-US" dirty="0"/>
              <a:t> 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好</a:t>
            </a:r>
            <a:r>
              <a:rPr kumimoji="1" lang="en-US" altLang="zh-CN" dirty="0"/>
              <a:t>”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1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60AA4-E8F7-894B-BEF1-4B9E5A15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从集合到向量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26F2A-ADE0-0B4D-9ABA-363C89332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5302"/>
            <a:ext cx="8229600" cy="2212942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将文档表达为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维的向量，</a:t>
            </a:r>
            <a:r>
              <a:rPr kumimoji="1" lang="zh-CN" altLang="en-US" dirty="0">
                <a:solidFill>
                  <a:srgbClr val="C00000"/>
                </a:solidFill>
              </a:rPr>
              <a:t>每一个维度对应一个单词，取值与单词、文档相关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b="1" dirty="0"/>
          </a:p>
          <a:p>
            <a:r>
              <a:rPr kumimoji="1" lang="zh-CN" altLang="en-US" b="1" dirty="0"/>
              <a:t>表达能力</a:t>
            </a:r>
            <a:r>
              <a:rPr kumimoji="1" lang="zh-CN" altLang="en-US" dirty="0"/>
              <a:t>：向量比集合能够容纳丰富信息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如：词频、文档频率、文档长度等</a:t>
            </a:r>
            <a:endParaRPr kumimoji="1" lang="en-US" altLang="zh-CN" dirty="0"/>
          </a:p>
          <a:p>
            <a:r>
              <a:rPr kumimoji="1" lang="zh-CN" altLang="en-US" b="1" dirty="0"/>
              <a:t>运算能力</a:t>
            </a:r>
            <a:r>
              <a:rPr kumimoji="1" lang="zh-CN" altLang="en-US" dirty="0"/>
              <a:t>：基于向量可以定义更强大的运算（线性代数）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如：点积、余弦</a:t>
            </a:r>
            <a:r>
              <a:rPr kumimoji="1" lang="en-US" altLang="zh-CN" dirty="0"/>
              <a:t>……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集合的表达也可以认为将文档表达为</a:t>
            </a:r>
            <a:r>
              <a:rPr kumimoji="1" lang="en-US" altLang="zh-CN" dirty="0"/>
              <a:t>0-1</a:t>
            </a:r>
            <a:r>
              <a:rPr kumimoji="1" lang="zh-CN" altLang="en-US" dirty="0"/>
              <a:t>向量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9DC78-1242-AB46-95CB-FBB4B037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65" y="898341"/>
            <a:ext cx="1573449" cy="9440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F465E4-CC0B-1B41-BD42-8A10947D4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41" y="1157886"/>
            <a:ext cx="2405189" cy="424977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37666DCB-79D3-244A-B0E9-F43EB6430054}"/>
              </a:ext>
            </a:extLst>
          </p:cNvPr>
          <p:cNvSpPr/>
          <p:nvPr/>
        </p:nvSpPr>
        <p:spPr>
          <a:xfrm>
            <a:off x="3862136" y="1267289"/>
            <a:ext cx="948583" cy="20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9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16FD8-4198-3349-86AC-E7FF163A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向量表达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1CE560-C108-5242-976A-D6D225147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2034"/>
            <a:ext cx="8229600" cy="143183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每一个文档表示成一个</a:t>
            </a:r>
            <a:r>
              <a:rPr lang="en-US" altLang="zh-CN" dirty="0"/>
              <a:t>N</a:t>
            </a:r>
            <a:r>
              <a:rPr lang="zh-CN" altLang="en-US" dirty="0"/>
              <a:t>维向量，每一维对应一个单词</a:t>
            </a:r>
            <a:endParaRPr lang="en-US" altLang="zh-CN" dirty="0"/>
          </a:p>
          <a:p>
            <a:pPr lvl="1"/>
            <a:r>
              <a:rPr lang="zh-CN" altLang="en-US" dirty="0"/>
              <a:t>如果该单词出现在文档中，设置为这个词在文档中的出现的</a:t>
            </a:r>
            <a:r>
              <a:rPr lang="zh-CN" altLang="en-US" dirty="0">
                <a:solidFill>
                  <a:srgbClr val="C00000"/>
                </a:solidFill>
              </a:rPr>
              <a:t>次数</a:t>
            </a:r>
            <a:r>
              <a:rPr lang="en-US" altLang="zh-CN" dirty="0">
                <a:solidFill>
                  <a:srgbClr val="C00000"/>
                </a:solidFill>
              </a:rPr>
              <a:t>(count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vector,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tf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(t,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d)</a:t>
            </a:r>
            <a:endParaRPr lang="en-US" altLang="zh-CN" dirty="0"/>
          </a:p>
          <a:p>
            <a:pPr lvl="1"/>
            <a:r>
              <a:rPr lang="zh-CN" altLang="en-US" dirty="0"/>
              <a:t>如果对应的单词未出现在文档中，设置为</a:t>
            </a:r>
            <a:r>
              <a:rPr lang="en-US" altLang="zh-CN" dirty="0"/>
              <a:t>0</a:t>
            </a:r>
          </a:p>
          <a:p>
            <a:r>
              <a:rPr lang="zh-CN" altLang="en-US" b="1" dirty="0"/>
              <a:t>高维</a:t>
            </a:r>
            <a:r>
              <a:rPr lang="zh-CN" altLang="en-US" dirty="0"/>
              <a:t>：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字典的大小（例如：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100,000)</a:t>
            </a:r>
          </a:p>
          <a:p>
            <a:r>
              <a:rPr lang="zh-CN" altLang="en-US" b="1" dirty="0"/>
              <a:t>稀疏</a:t>
            </a:r>
            <a:r>
              <a:rPr lang="zh-CN" altLang="en-US" dirty="0"/>
              <a:t>：一个文档长度远小于字典大小，仅仅出现字典中少量词，大部分维度为</a:t>
            </a:r>
            <a:r>
              <a:rPr lang="en-US" altLang="zh-CN" dirty="0"/>
              <a:t>0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193CF9-4018-1949-A232-6464382B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46" y="1028177"/>
            <a:ext cx="5469308" cy="22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3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16FD8-4198-3349-86AC-E7FF163AE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单词重要性计算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61CE560-C108-5242-976A-D6D225147C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35093"/>
                <a:ext cx="8229600" cy="358440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单词具有不同的重要度，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使用频率</a:t>
                </a:r>
                <a:r>
                  <a:rPr kumimoji="1" lang="zh-CN" altLang="en-US" dirty="0"/>
                  <a:t>较低的词往往带有更大的信息量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希格斯玻色子</a:t>
                </a:r>
                <a:r>
                  <a:rPr kumimoji="1" lang="en-US" altLang="zh-CN" dirty="0"/>
                  <a:t>”</a:t>
                </a:r>
                <a:r>
                  <a:rPr kumimoji="1" lang="zh-CN" altLang="en-US" dirty="0"/>
                  <a:t>  </a:t>
                </a:r>
                <a:r>
                  <a:rPr kumimoji="1" lang="en-US" altLang="zh-CN" dirty="0" err="1"/>
                  <a:t>v.s</a:t>
                </a:r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好</a:t>
                </a:r>
                <a:r>
                  <a:rPr kumimoji="1" lang="en-US" altLang="zh-CN" dirty="0"/>
                  <a:t>”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单词 </a:t>
                </a:r>
                <a:r>
                  <a:rPr lang="en-US" altLang="zh-CN" i="1" dirty="0"/>
                  <a:t>t</a:t>
                </a:r>
                <a:r>
                  <a:rPr lang="zh-CN" altLang="en-US" dirty="0"/>
                  <a:t> 的使用频率：</a:t>
                </a:r>
                <a:r>
                  <a:rPr lang="en-US" altLang="zh-CN" dirty="0"/>
                  <a:t>Document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Frequency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(DF)</a:t>
                </a:r>
              </a:p>
              <a:p>
                <a:pPr lvl="1"/>
                <a:r>
                  <a:rPr lang="zh-CN" altLang="en-US" dirty="0"/>
                  <a:t>给定一个含有</a:t>
                </a:r>
                <a:r>
                  <a:rPr lang="en-US" altLang="zh-CN" i="1" dirty="0"/>
                  <a:t>N</a:t>
                </a:r>
                <a:r>
                  <a:rPr lang="zh-CN" altLang="en-US" dirty="0"/>
                  <a:t>个文档的集合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，统计这个单词被采用文档的个数</a:t>
                </a:r>
                <a:r>
                  <a:rPr lang="en-US" altLang="zh-CN" dirty="0"/>
                  <a:t>DF(</a:t>
                </a:r>
                <a:r>
                  <a:rPr lang="en-US" altLang="zh-CN" i="1" dirty="0"/>
                  <a:t>t</a:t>
                </a:r>
                <a:r>
                  <a:rPr lang="zh-CN" altLang="en-US" i="1" dirty="0"/>
                  <a:t> </a:t>
                </a:r>
                <a:r>
                  <a:rPr lang="en-US" altLang="zh-CN" dirty="0"/>
                  <a:t>)</a:t>
                </a:r>
              </a:p>
              <a:p>
                <a:r>
                  <a:rPr lang="zh-CN" altLang="en-US" dirty="0"/>
                  <a:t>单词的重要性计算：</a:t>
                </a:r>
                <a:r>
                  <a:rPr lang="en-US" altLang="zh-CN" dirty="0"/>
                  <a:t>Inverse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Document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Frequency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(IDF)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IDF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𝐷𝐹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61CE560-C108-5242-976A-D6D225147C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35093"/>
                <a:ext cx="8229600" cy="3584408"/>
              </a:xfrm>
              <a:blipFill>
                <a:blip r:embed="rId2"/>
                <a:stretch>
                  <a:fillRect l="-617" t="-1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67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文本分析任务之词法分析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词法分析是将构成句子的</a:t>
            </a:r>
            <a:r>
              <a:rPr lang="zh-CN" altLang="en-US" b="1" dirty="0"/>
              <a:t>字符序列</a:t>
            </a:r>
            <a:r>
              <a:rPr lang="zh-CN" altLang="en-US" dirty="0"/>
              <a:t>转换为</a:t>
            </a:r>
            <a:r>
              <a:rPr lang="zh-CN" altLang="en-US" b="1" dirty="0"/>
              <a:t>词的序列</a:t>
            </a:r>
            <a:r>
              <a:rPr lang="zh-CN" altLang="en-US" dirty="0"/>
              <a:t>，并对每个词加上语法或语义标记</a:t>
            </a:r>
            <a:endParaRPr lang="zh-CN" altLang="zh-CN" dirty="0"/>
          </a:p>
          <a:p>
            <a:pPr lvl="1"/>
            <a:r>
              <a:rPr lang="zh-CN" altLang="zh-CN" b="1" dirty="0"/>
              <a:t>分词</a:t>
            </a:r>
            <a:r>
              <a:rPr lang="zh-CN" altLang="en-US" dirty="0"/>
              <a:t>：</a:t>
            </a:r>
            <a:r>
              <a:rPr lang="zh-CN" altLang="zh-CN" dirty="0"/>
              <a:t>对句子进行分词，完成该功能的软件称为分词器</a:t>
            </a:r>
            <a:r>
              <a:rPr lang="en-US" altLang="zh-CN" dirty="0"/>
              <a:t>(Tokenizer)</a:t>
            </a:r>
            <a:r>
              <a:rPr lang="zh-CN" altLang="zh-CN" dirty="0"/>
              <a:t>。</a:t>
            </a:r>
            <a:endParaRPr lang="en-US" altLang="zh-CN" dirty="0"/>
          </a:p>
          <a:p>
            <a:pPr lvl="1"/>
            <a:r>
              <a:rPr lang="zh-CN" altLang="zh-CN" b="1" dirty="0"/>
              <a:t>词性标注</a:t>
            </a:r>
            <a:r>
              <a:rPr lang="zh-CN" altLang="en-US" dirty="0"/>
              <a:t>： </a:t>
            </a:r>
            <a:r>
              <a:rPr lang="en-US" altLang="zh-CN" dirty="0"/>
              <a:t>Part-of-Speech Tagger</a:t>
            </a:r>
            <a:r>
              <a:rPr lang="zh-CN" altLang="zh-CN" dirty="0"/>
              <a:t>，</a:t>
            </a:r>
            <a:r>
              <a:rPr lang="zh-CN" altLang="en-US" dirty="0"/>
              <a:t>（</a:t>
            </a:r>
            <a:r>
              <a:rPr lang="zh-CN" altLang="zh-CN" dirty="0"/>
              <a:t>简称</a:t>
            </a:r>
            <a:r>
              <a:rPr lang="en-US" altLang="zh-CN" dirty="0"/>
              <a:t>POS Tagger</a:t>
            </a:r>
            <a:r>
              <a:rPr lang="zh-CN" altLang="en-US" dirty="0"/>
              <a:t>）</a:t>
            </a:r>
            <a:r>
              <a:rPr lang="zh-CN" altLang="zh-CN" dirty="0"/>
              <a:t>分析某种语言的文本，然后针对每个词</a:t>
            </a:r>
            <a:r>
              <a:rPr lang="en-US" altLang="zh-CN" dirty="0"/>
              <a:t>(Word</a:t>
            </a:r>
            <a:r>
              <a:rPr lang="zh-CN" altLang="zh-CN" dirty="0"/>
              <a:t>或者</a:t>
            </a:r>
            <a:r>
              <a:rPr lang="en-US" altLang="zh-CN" dirty="0"/>
              <a:t>Token)</a:t>
            </a:r>
            <a:r>
              <a:rPr lang="zh-CN" altLang="zh-CN" dirty="0"/>
              <a:t>赋予</a:t>
            </a:r>
            <a:r>
              <a:rPr lang="en-US" altLang="zh-CN" dirty="0"/>
              <a:t>POS</a:t>
            </a:r>
            <a:r>
              <a:rPr lang="zh-CN" altLang="zh-CN" dirty="0"/>
              <a:t>标记，比如名词</a:t>
            </a:r>
            <a:r>
              <a:rPr lang="en-US" altLang="zh-CN" dirty="0"/>
              <a:t>(Noun)</a:t>
            </a:r>
            <a:r>
              <a:rPr lang="zh-CN" altLang="zh-CN" dirty="0"/>
              <a:t>、动词</a:t>
            </a:r>
            <a:r>
              <a:rPr lang="en-US" altLang="zh-CN" dirty="0"/>
              <a:t>(Verb)</a:t>
            </a:r>
            <a:r>
              <a:rPr lang="zh-CN" altLang="zh-CN" dirty="0"/>
              <a:t>、形容词</a:t>
            </a:r>
            <a:r>
              <a:rPr lang="en-US" altLang="zh-CN" dirty="0"/>
              <a:t>(Adjective)</a:t>
            </a:r>
            <a:r>
              <a:rPr lang="zh-CN" altLang="zh-CN" dirty="0"/>
              <a:t>等</a:t>
            </a:r>
            <a:endParaRPr lang="en-US" altLang="zh-CN" dirty="0"/>
          </a:p>
          <a:p>
            <a:pPr lvl="1"/>
            <a:r>
              <a:rPr lang="zh-CN" altLang="en-US" b="1" dirty="0"/>
              <a:t>命名实体识别</a:t>
            </a:r>
            <a:endParaRPr lang="en-US" altLang="zh-CN" b="1" dirty="0"/>
          </a:p>
          <a:p>
            <a:pPr lvl="1"/>
            <a:r>
              <a:rPr lang="zh-CN" altLang="en-US" b="1" dirty="0"/>
              <a:t>词义消歧</a:t>
            </a:r>
          </a:p>
        </p:txBody>
      </p:sp>
    </p:spTree>
    <p:extLst>
      <p:ext uri="{BB962C8B-B14F-4D97-AF65-F5344CB8AC3E}">
        <p14:creationId xmlns:p14="http://schemas.microsoft.com/office/powerpoint/2010/main" val="171890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07D46-5F44-6E4A-8F42-919A85AE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IDF</a:t>
            </a:r>
            <a:r>
              <a:rPr kumimoji="1" lang="zh-CN" altLang="en-US" dirty="0"/>
              <a:t>的计算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7A919A-4BEF-1D44-B779-E80B7ADF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2" y="940667"/>
            <a:ext cx="7736089" cy="35482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D3A9E6-3873-EB44-80FE-9DFEC2B2154E}"/>
              </a:ext>
            </a:extLst>
          </p:cNvPr>
          <p:cNvSpPr/>
          <p:nvPr/>
        </p:nvSpPr>
        <p:spPr>
          <a:xfrm>
            <a:off x="3087585" y="2505693"/>
            <a:ext cx="629392" cy="190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2C6E91-B192-4148-B74A-12C5EEE21C5C}"/>
              </a:ext>
            </a:extLst>
          </p:cNvPr>
          <p:cNvSpPr txBox="1"/>
          <p:nvPr/>
        </p:nvSpPr>
        <p:spPr>
          <a:xfrm>
            <a:off x="4061361" y="2232562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基于上述公式计算左表中</a:t>
            </a:r>
            <a:r>
              <a:rPr kumimoji="1" lang="en-US" altLang="zh-CN" dirty="0" err="1">
                <a:solidFill>
                  <a:srgbClr val="C00000"/>
                </a:solidFill>
              </a:rPr>
              <a:t>df</a:t>
            </a:r>
            <a:r>
              <a:rPr kumimoji="1" lang="zh-CN" altLang="en-US" dirty="0">
                <a:solidFill>
                  <a:srgbClr val="C00000"/>
                </a:solidFill>
              </a:rPr>
              <a:t>对应的</a:t>
            </a:r>
            <a:r>
              <a:rPr kumimoji="1" lang="en-US" altLang="zh-CN" dirty="0" err="1">
                <a:solidFill>
                  <a:srgbClr val="C00000"/>
                </a:solidFill>
              </a:rPr>
              <a:t>idf</a:t>
            </a:r>
            <a:r>
              <a:rPr kumimoji="1" lang="zh-CN" altLang="en-US" dirty="0">
                <a:solidFill>
                  <a:srgbClr val="C00000"/>
                </a:solidFill>
              </a:rPr>
              <a:t>值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A: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6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</a:rPr>
              <a:t>3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B: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3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86603" y="174864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475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5A90E-31C5-624B-897E-8EEF9AF1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TF-IDF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C4394C-884C-8442-A372-5EF27C198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04850"/>
                <a:ext cx="8229600" cy="44386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单词重要性（</a:t>
                </a:r>
                <a:r>
                  <a:rPr lang="en-US" altLang="zh-CN" dirty="0"/>
                  <a:t>IDF</a:t>
                </a:r>
                <a:r>
                  <a:rPr lang="zh-CN" altLang="en-US" dirty="0"/>
                  <a:t>）与单词在文档中的频率结合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tf</m:t>
                      </m:r>
                      <m:r>
                        <m:rPr>
                          <m:nor/>
                        </m:rPr>
                        <a:rPr lang="en-US" altLang="zh-CN" sz="2400" dirty="0"/>
                        <m:t>−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idf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tf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IDF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每一个文档表示成一个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维向量，每一维对应一个单词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如果该单词出现在文档中，设置为这个词在文档中的出现的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tf-idf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值（实数值向量）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如果对应的单词未出现在文档中，设置为</a:t>
                </a:r>
                <a:r>
                  <a:rPr lang="en-US" altLang="zh-CN" dirty="0"/>
                  <a:t>0</a:t>
                </a:r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C4394C-884C-8442-A372-5EF27C198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04850"/>
                <a:ext cx="8229600" cy="4438650"/>
              </a:xfrm>
              <a:blipFill>
                <a:blip r:embed="rId2"/>
                <a:stretch>
                  <a:fillRect l="-617" t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AE3BBE4-8BE8-9B4F-8207-4E8EF948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97" y="1470193"/>
            <a:ext cx="4785757" cy="19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文档空间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/>
              <a:t>向量空间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kumimoji="1" lang="en-US" altLang="zh-CN" dirty="0"/>
              </a:p>
              <a:p>
                <a:r>
                  <a:rPr kumimoji="1" lang="en-US" altLang="zh-CN" dirty="0"/>
                  <a:t>TF-IDF</a:t>
                </a:r>
                <a:r>
                  <a:rPr kumimoji="1" lang="zh-CN" altLang="en-US" dirty="0"/>
                  <a:t>表达将文档表达到一个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向量空间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kumimoji="1" lang="zh-CN" altLang="en-US" dirty="0"/>
                  <a:t>空间维度</a:t>
                </a:r>
                <a:r>
                  <a:rPr kumimoji="1" lang="en-US" altLang="zh-CN" dirty="0">
                    <a:sym typeface="Wingdings" pitchFamily="2" charset="2"/>
                  </a:rPr>
                  <a:t>: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:r>
                  <a:rPr kumimoji="1" lang="en-US" altLang="zh-CN" dirty="0">
                    <a:sym typeface="Wingdings" pitchFamily="2" charset="2"/>
                  </a:rPr>
                  <a:t>|V|</a:t>
                </a:r>
                <a:r>
                  <a:rPr kumimoji="1" lang="zh-CN" altLang="en-US" dirty="0">
                    <a:sym typeface="Wingdings" pitchFamily="2" charset="2"/>
                  </a:rPr>
                  <a:t>，其中</a:t>
                </a:r>
                <a:r>
                  <a:rPr kumimoji="1" lang="en-US" altLang="zh-CN" dirty="0">
                    <a:sym typeface="Wingdings" pitchFamily="2" charset="2"/>
                  </a:rPr>
                  <a:t>V</a:t>
                </a:r>
                <a:r>
                  <a:rPr kumimoji="1" lang="zh-CN" altLang="en-US" dirty="0">
                    <a:sym typeface="Wingdings" pitchFamily="2" charset="2"/>
                  </a:rPr>
                  <a:t>为字典集合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lvl="1"/>
                <a:r>
                  <a:rPr kumimoji="1" lang="zh-CN" altLang="en-US" dirty="0"/>
                  <a:t>坐标轴：单词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lvl="1"/>
                <a:r>
                  <a:rPr kumimoji="1" lang="zh-CN" altLang="en-US" dirty="0">
                    <a:sym typeface="Wingdings" pitchFamily="2" charset="2"/>
                  </a:rPr>
                  <a:t>每一个文档表达为空间内的一个</a:t>
                </a:r>
                <a:r>
                  <a:rPr kumimoji="1" lang="en-US" altLang="zh-CN" dirty="0">
                    <a:sym typeface="Wingdings" pitchFamily="2" charset="2"/>
                  </a:rPr>
                  <a:t>|V|</a:t>
                </a:r>
                <a:r>
                  <a:rPr kumimoji="1" lang="zh-CN" altLang="en-US" dirty="0">
                    <a:sym typeface="Wingdings" pitchFamily="2" charset="2"/>
                  </a:rPr>
                  <a:t>维实数值向量：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𝐝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∈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𝑉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高维</a:t>
                </a:r>
                <a:r>
                  <a:rPr kumimoji="1" lang="zh-CN" altLang="en-US" dirty="0">
                    <a:sym typeface="Wingdings" pitchFamily="2" charset="2"/>
                  </a:rPr>
                  <a:t>： </a:t>
                </a:r>
                <a:r>
                  <a:rPr kumimoji="1" lang="en-US" altLang="zh-CN" dirty="0">
                    <a:sym typeface="Wingdings" pitchFamily="2" charset="2"/>
                  </a:rPr>
                  <a:t>|V|</a:t>
                </a:r>
                <a:r>
                  <a:rPr kumimoji="1" lang="zh-CN" altLang="en-US" dirty="0">
                    <a:sym typeface="Wingdings" pitchFamily="2" charset="2"/>
                  </a:rPr>
                  <a:t>可能有上百万维（集合中不同单词的数目）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lvl="1"/>
                <a:r>
                  <a:rPr kumimoji="1" lang="zh-CN" altLang="en-US" dirty="0">
                    <a:sym typeface="Wingdings" pitchFamily="2" charset="2"/>
                  </a:rPr>
                  <a:t>稀疏：一个文档的长度有限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lvl="1"/>
                <a:endParaRPr kumimoji="1" lang="en-US" altLang="zh-CN" dirty="0"/>
              </a:p>
              <a:p>
                <a:r>
                  <a:rPr kumimoji="1" lang="en-US" altLang="zh-CN" dirty="0"/>
                  <a:t>TF-IDF</a:t>
                </a:r>
                <a:r>
                  <a:rPr kumimoji="1" lang="zh-CN" altLang="en-US" dirty="0"/>
                  <a:t>被广泛用于文档的分类、聚类、话题分析等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8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8352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文本数据的预处理与表达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2839239" cy="2695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文本数据的预处理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文本数据的独热表达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文本数据的分布式表达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60000"/>
              </a:lnSpc>
              <a:buFont typeface="+mj-lt"/>
              <a:buAutoNum type="alphaLcParenR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分布表达背景介绍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lphaLcParenR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话题模型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lphaLcParenR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词嵌入模型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6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C97D6-A7DB-3B45-81D4-B6CDDD06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独热表达的不足（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3BA5A-E4C1-734D-B73E-CC7D3271C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从表达语义的角度看，高维、稀疏的独热表达还有巨大改进空间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每一个单词对应一个坐标轴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任意两个坐标轴垂直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 任意不同的单词语义无关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但是：自然语言中存在大量的近义词、同义词、反义词等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DC5EB8-98A7-1E46-BF5F-64BAD7E8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40" y="2183518"/>
            <a:ext cx="8519720" cy="14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0B69-FEB8-FB4B-9921-7E6D3F89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独热表达的不足（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0E090-7B7C-7045-8B14-E54C5954B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7689273" cy="3937000"/>
          </a:xfrm>
        </p:spPr>
        <p:txBody>
          <a:bodyPr/>
          <a:lstStyle/>
          <a:p>
            <a:r>
              <a:rPr kumimoji="1" lang="zh-CN" altLang="en-US" dirty="0">
                <a:sym typeface="Wingdings" pitchFamily="2" charset="2"/>
              </a:rPr>
              <a:t>语义“可泛化性”</a:t>
            </a:r>
            <a:endParaRPr kumimoji="1" lang="en-US" altLang="zh-CN" dirty="0">
              <a:sym typeface="Wingdings" pitchFamily="2" charset="2"/>
            </a:endParaRPr>
          </a:p>
          <a:p>
            <a:endParaRPr kumimoji="1" lang="en-US" altLang="zh-CN" dirty="0">
              <a:sym typeface="Wingdings" pitchFamily="2" charset="2"/>
            </a:endParaRPr>
          </a:p>
          <a:p>
            <a:endParaRPr kumimoji="1" lang="en-US" altLang="zh-CN" dirty="0">
              <a:sym typeface="Wingdings" pitchFamily="2" charset="2"/>
            </a:endParaRPr>
          </a:p>
          <a:p>
            <a:endParaRPr kumimoji="1" lang="en-US" altLang="zh-CN" dirty="0">
              <a:sym typeface="Wingdings" pitchFamily="2" charset="2"/>
            </a:endParaRPr>
          </a:p>
          <a:p>
            <a:endParaRPr kumimoji="1" lang="en-US" altLang="zh-CN" dirty="0">
              <a:sym typeface="Wingdings" pitchFamily="2" charset="2"/>
            </a:endParaRPr>
          </a:p>
          <a:p>
            <a:endParaRPr kumimoji="1" lang="en-US" altLang="zh-CN" dirty="0">
              <a:sym typeface="Wingdings" pitchFamily="2" charset="2"/>
            </a:endParaRPr>
          </a:p>
          <a:p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虽然训练文本中没有出现过词组“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three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groups</a:t>
            </a:r>
            <a:r>
              <a:rPr kumimoji="1" lang="zh-CN" altLang="en-US" dirty="0">
                <a:sym typeface="Wingdings" pitchFamily="2" charset="2"/>
              </a:rPr>
              <a:t>”</a:t>
            </a:r>
            <a:r>
              <a:rPr kumimoji="1" lang="en-US" altLang="zh-CN" dirty="0">
                <a:sym typeface="Wingdings" pitchFamily="2" charset="2"/>
              </a:rPr>
              <a:t>,</a:t>
            </a:r>
            <a:r>
              <a:rPr kumimoji="1" lang="zh-CN" altLang="en-US" dirty="0">
                <a:sym typeface="Wingdings" pitchFamily="2" charset="2"/>
              </a:rPr>
              <a:t>但是人可以中意识到“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three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groups</a:t>
            </a:r>
            <a:r>
              <a:rPr kumimoji="1" lang="zh-CN" altLang="en-US" dirty="0">
                <a:sym typeface="Wingdings" pitchFamily="2" charset="2"/>
              </a:rPr>
              <a:t>”有很大概率是一个正确的表达，即 </a:t>
            </a:r>
            <a:r>
              <a:rPr kumimoji="1" lang="en-US" altLang="zh-CN" dirty="0">
                <a:sym typeface="Wingdings" pitchFamily="2" charset="2"/>
              </a:rPr>
              <a:t>P(</a:t>
            </a:r>
            <a:r>
              <a:rPr kumimoji="1" lang="en-US" altLang="zh-CN" dirty="0" err="1">
                <a:sym typeface="Wingdings" pitchFamily="2" charset="2"/>
              </a:rPr>
              <a:t>groups|three</a:t>
            </a:r>
            <a:r>
              <a:rPr kumimoji="1" lang="en-US" altLang="zh-CN" dirty="0">
                <a:sym typeface="Wingdings" pitchFamily="2" charset="2"/>
              </a:rPr>
              <a:t>)&gt;0</a:t>
            </a:r>
          </a:p>
          <a:p>
            <a:r>
              <a:rPr kumimoji="1" lang="zh-CN" altLang="en-US" dirty="0">
                <a:sym typeface="Wingdings" pitchFamily="2" charset="2"/>
              </a:rPr>
              <a:t>独热表达没有泛化能力，很容易导出 </a:t>
            </a:r>
            <a:r>
              <a:rPr kumimoji="1" lang="en-US" altLang="zh-CN" dirty="0">
                <a:sym typeface="Wingdings" pitchFamily="2" charset="2"/>
              </a:rPr>
              <a:t>P(groups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|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three)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=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0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438D4B-945F-5044-A394-9E5DFA38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05" y="1276538"/>
            <a:ext cx="4709061" cy="18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8B26D-76E7-0A4D-BB18-1E080BB6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单词的分布式表达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9D6436-6E1D-794A-9D29-E76DA2623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将单词（本文）表达为</a:t>
            </a:r>
            <a:r>
              <a:rPr kumimoji="1" lang="zh-CN" altLang="en-US" dirty="0">
                <a:solidFill>
                  <a:srgbClr val="C00000"/>
                </a:solidFill>
              </a:rPr>
              <a:t>低维、稠密</a:t>
            </a:r>
            <a:r>
              <a:rPr kumimoji="1" lang="zh-CN" altLang="en-US" dirty="0"/>
              <a:t>的向量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每一个维度不再具有显式的意义</a:t>
            </a:r>
            <a:endParaRPr kumimoji="1" lang="en-US" altLang="zh-CN" dirty="0"/>
          </a:p>
          <a:p>
            <a:r>
              <a:rPr kumimoji="1" lang="zh-CN" altLang="en-US" dirty="0"/>
              <a:t>单词表达为隐空间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space)</a:t>
            </a:r>
            <a:r>
              <a:rPr kumimoji="1" lang="zh-CN" altLang="en-US" dirty="0"/>
              <a:t>中的一个向量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525F14-CA51-A745-9046-09F69FAC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61" y="1416518"/>
            <a:ext cx="6050478" cy="20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7128F-3FBD-5044-9D13-06F5297C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分布式表达的优势（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B4C7AF-70EA-E64C-A8A8-50413F87A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降低表达维度，更少的参数和存储空间</a:t>
            </a:r>
            <a:endParaRPr kumimoji="1" lang="en-US" altLang="zh-CN" dirty="0"/>
          </a:p>
          <a:p>
            <a:r>
              <a:rPr kumimoji="1" lang="zh-CN" altLang="en-US" dirty="0"/>
              <a:t>能够承载语义信息和运算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80F8B5-F4A7-8E48-B375-53C2D400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82" y="1713385"/>
            <a:ext cx="5859236" cy="28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3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6EBD2-E4E7-5F4A-8DD3-64811847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基于分布式表达的相似单词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4F6845-0337-1446-B436-16D44AE9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306"/>
            <a:ext cx="9144000" cy="31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7128F-3FBD-5044-9D13-06F5297C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分布式表达的优势（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B4C7AF-70EA-E64C-A8A8-50413F87AD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zh-CN" altLang="en-US" dirty="0"/>
                  <a:t>具有</a:t>
                </a:r>
                <a:r>
                  <a:rPr kumimoji="1" lang="zh-CN" altLang="en-US" dirty="0">
                    <a:sym typeface="Wingdings" pitchFamily="2" charset="2"/>
                  </a:rPr>
                  <a:t>“语义可泛化性”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endParaRPr kumimoji="1" lang="en-US" altLang="zh-CN" dirty="0">
                  <a:sym typeface="Wingdings" pitchFamily="2" charset="2"/>
                </a:endParaRPr>
              </a:p>
              <a:p>
                <a:endParaRPr kumimoji="1" lang="en-US" altLang="zh-CN" dirty="0">
                  <a:sym typeface="Wingdings" pitchFamily="2" charset="2"/>
                </a:endParaRPr>
              </a:p>
              <a:p>
                <a:endParaRPr kumimoji="1" lang="en-US" altLang="zh-CN" dirty="0">
                  <a:sym typeface="Wingdings" pitchFamily="2" charset="2"/>
                </a:endParaRPr>
              </a:p>
              <a:p>
                <a:endParaRPr kumimoji="1" lang="en-US" altLang="zh-CN" dirty="0">
                  <a:sym typeface="Wingdings" pitchFamily="2" charset="2"/>
                </a:endParaRPr>
              </a:p>
              <a:p>
                <a:endParaRPr kumimoji="1" lang="en-US" altLang="zh-CN" dirty="0">
                  <a:sym typeface="Wingdings" pitchFamily="2" charset="2"/>
                </a:endParaRPr>
              </a:p>
              <a:p>
                <a:endParaRPr kumimoji="1" lang="en-US" altLang="zh-CN" dirty="0">
                  <a:sym typeface="Wingdings" pitchFamily="2" charset="2"/>
                </a:endParaRPr>
              </a:p>
              <a:p>
                <a:r>
                  <a:rPr kumimoji="1" lang="zh-CN" altLang="en-US" dirty="0">
                    <a:sym typeface="Wingdings" pitchFamily="2" charset="2"/>
                  </a:rPr>
                  <a:t>单词“</a:t>
                </a:r>
                <a:r>
                  <a:rPr kumimoji="1" lang="en-US" altLang="zh-CN" dirty="0">
                    <a:sym typeface="Wingdings" pitchFamily="2" charset="2"/>
                  </a:rPr>
                  <a:t>three”</a:t>
                </a:r>
                <a:r>
                  <a:rPr kumimoji="1" lang="zh-CN" altLang="en-US" dirty="0">
                    <a:sym typeface="Wingdings" pitchFamily="2" charset="2"/>
                  </a:rPr>
                  <a:t>和“</a:t>
                </a:r>
                <a:r>
                  <a:rPr kumimoji="1" lang="en-US" altLang="zh-CN" dirty="0">
                    <a:sym typeface="Wingdings" pitchFamily="2" charset="2"/>
                  </a:rPr>
                  <a:t>four”</a:t>
                </a:r>
                <a:r>
                  <a:rPr kumimoji="1" lang="zh-CN" altLang="en-US" dirty="0">
                    <a:sym typeface="Wingdings" pitchFamily="2" charset="2"/>
                  </a:rPr>
                  <a:t>在隐空间的表达相似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r>
                  <a:rPr kumimoji="1" lang="zh-CN" altLang="en-US" dirty="0">
                    <a:sym typeface="Wingdings" pitchFamily="2" charset="2"/>
                  </a:rPr>
                  <a:t>单词“</a:t>
                </a:r>
                <a:r>
                  <a:rPr kumimoji="1" lang="en-US" altLang="zh-CN" dirty="0">
                    <a:sym typeface="Wingdings" pitchFamily="2" charset="2"/>
                  </a:rPr>
                  <a:t>teams</a:t>
                </a:r>
                <a:r>
                  <a:rPr kumimoji="1" lang="zh-CN" altLang="en-US" dirty="0">
                    <a:sym typeface="Wingdings" pitchFamily="2" charset="2"/>
                  </a:rPr>
                  <a:t>”和“</a:t>
                </a:r>
                <a:r>
                  <a:rPr kumimoji="1" lang="en-US" altLang="zh-CN" dirty="0">
                    <a:sym typeface="Wingdings" pitchFamily="2" charset="2"/>
                  </a:rPr>
                  <a:t>groups</a:t>
                </a:r>
                <a:r>
                  <a:rPr kumimoji="1" lang="zh-CN" altLang="en-US" dirty="0">
                    <a:sym typeface="Wingdings" pitchFamily="2" charset="2"/>
                  </a:rPr>
                  <a:t>”在隐空间内的表达相似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r>
                  <a:rPr kumimoji="1" lang="en-US" altLang="zh-CN" dirty="0">
                    <a:sym typeface="Wingdings" pitchFamily="2" charset="2"/>
                  </a:rPr>
                  <a:t></a:t>
                </a:r>
                <a:r>
                  <a:rPr kumimoji="1" lang="zh-CN" altLang="en-US" dirty="0">
                    <a:sym typeface="Wingdings" pitchFamily="2" charset="2"/>
                  </a:rPr>
                  <a:t> 训练数据中未出现的</a:t>
                </a:r>
                <a:r>
                  <a:rPr kumimoji="1" lang="en-US" altLang="zh-CN" dirty="0">
                    <a:sym typeface="Wingdings" pitchFamily="2" charset="2"/>
                  </a:rPr>
                  <a:t>bigram</a:t>
                </a:r>
                <a:r>
                  <a:rPr kumimoji="1" lang="zh-CN" altLang="en-US" dirty="0">
                    <a:sym typeface="Wingdings" pitchFamily="2" charset="2"/>
                  </a:rPr>
                  <a:t>：</a:t>
                </a:r>
                <a:r>
                  <a:rPr kumimoji="1" lang="en-US" altLang="zh-CN" dirty="0">
                    <a:solidFill>
                      <a:srgbClr val="C00000"/>
                    </a:solidFill>
                    <a:sym typeface="Wingdings" pitchFamily="2" charset="2"/>
                  </a:rPr>
                  <a:t>three</a:t>
                </a:r>
                <a:r>
                  <a:rPr kumimoji="1" lang="zh-CN" altLang="en-US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  <a:sym typeface="Wingdings" pitchFamily="2" charset="2"/>
                  </a:rPr>
                  <a:t>groups</a:t>
                </a:r>
              </a:p>
              <a:p>
                <a:endParaRPr kumimoji="1" lang="en-US" altLang="zh-CN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groups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|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four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)&gt;0</m:t>
                      </m:r>
                      <m:r>
                        <a:rPr kumimoji="1" lang="zh-CN" altLang="en-US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,</m:t>
                      </m:r>
                      <m:r>
                        <a:rPr kumimoji="1" lang="zh-CN" altLang="en-US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teams</m:t>
                      </m:r>
                      <m:d>
                        <m:dPr>
                          <m:begChr m:val="|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three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&gt;0</m:t>
                      </m:r>
                      <m:r>
                        <a:rPr kumimoji="1" lang="zh-CN" altLang="en-US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</m:t>
                      </m:r>
                      <m:r>
                        <a:rPr kumimoji="1" lang="zh-CN" altLang="en-US" b="0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groups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|</m:t>
                      </m:r>
                      <m:r>
                        <a:rPr kumimoji="1" lang="zh-CN" altLang="en-US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three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)&gt;0</m:t>
                      </m:r>
                    </m:oMath>
                  </m:oMathPara>
                </a14:m>
                <a:endParaRPr kumimoji="1" lang="en-US" altLang="zh-CN" dirty="0">
                  <a:sym typeface="Wingdings" pitchFamily="2" charset="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B4C7AF-70EA-E64C-A8A8-50413F87A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6F3EBB1-6D1A-C04C-9817-B144668CB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2" y="1199227"/>
            <a:ext cx="7528956" cy="18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0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AB1D0-D36A-2B42-B904-1370AED9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分词的意义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58DD9-149B-8F4B-90F4-54071ADBF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100" dirty="0"/>
              <a:t>正确的机器自动分词是正确的中文信息处理的基础</a:t>
            </a:r>
          </a:p>
          <a:p>
            <a:pPr lvl="1"/>
            <a:r>
              <a:rPr lang="zh-CN" altLang="en-US" dirty="0"/>
              <a:t>文本检索</a:t>
            </a:r>
          </a:p>
          <a:p>
            <a:pPr lvl="2"/>
            <a:r>
              <a:rPr lang="zh-CN" altLang="en-US" sz="1500" dirty="0"/>
              <a:t> 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zh-CN" altLang="en-US" sz="1500" u="sng" dirty="0">
                <a:ea typeface="楷体_GB2312" pitchFamily="49" charset="-122"/>
              </a:rPr>
              <a:t>和服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务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于三日后裁制完毕，并呈送将军府中。</a:t>
            </a:r>
          </a:p>
          <a:p>
            <a:pPr lvl="2"/>
            <a:r>
              <a:rPr lang="zh-CN" altLang="en-US" sz="1500" dirty="0">
                <a:ea typeface="楷体_GB2312" pitchFamily="49" charset="-122"/>
              </a:rPr>
              <a:t> 王府饭店的设施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和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服务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是一流的。</a:t>
            </a:r>
            <a:br>
              <a:rPr lang="zh-CN" altLang="en-US" sz="1500" dirty="0"/>
            </a:br>
            <a:endParaRPr lang="en-US" altLang="zh-CN" sz="1500" dirty="0"/>
          </a:p>
          <a:p>
            <a:pPr marL="914400" lvl="2" indent="0">
              <a:buNone/>
            </a:pPr>
            <a:r>
              <a:rPr lang="zh-CN" altLang="en-US" sz="1500" dirty="0"/>
              <a:t>如果不分词或者</a:t>
            </a:r>
            <a:r>
              <a:rPr lang="zh-CN" altLang="en-US" sz="1500" dirty="0">
                <a:latin typeface="Times New Roman" panose="02020603050405020304" pitchFamily="18" charset="0"/>
              </a:rPr>
              <a:t>“</a:t>
            </a:r>
            <a:r>
              <a:rPr lang="zh-CN" altLang="en-US" sz="1500" dirty="0"/>
              <a:t>和服务</a:t>
            </a:r>
            <a:r>
              <a:rPr lang="zh-CN" altLang="en-US" sz="1500" dirty="0">
                <a:latin typeface="Times New Roman" panose="02020603050405020304" pitchFamily="18" charset="0"/>
              </a:rPr>
              <a:t>”</a:t>
            </a:r>
            <a:r>
              <a:rPr lang="zh-CN" altLang="en-US" sz="1500" dirty="0"/>
              <a:t>分词有误，都会导致荒谬的检索结果。</a:t>
            </a:r>
            <a:endParaRPr lang="en-US" altLang="zh-CN" sz="1500" dirty="0"/>
          </a:p>
          <a:p>
            <a:pPr lvl="2"/>
            <a:endParaRPr lang="zh-CN" altLang="en-US" sz="1500" dirty="0"/>
          </a:p>
          <a:p>
            <a:pPr lvl="1"/>
            <a:r>
              <a:rPr lang="zh-CN" altLang="en-US" dirty="0"/>
              <a:t>文语转换</a:t>
            </a:r>
          </a:p>
          <a:p>
            <a:pPr lvl="2"/>
            <a:r>
              <a:rPr lang="zh-CN" altLang="en-US" sz="1500" dirty="0">
                <a:ea typeface="楷体_GB2312" pitchFamily="49" charset="-122"/>
              </a:rPr>
              <a:t> 他们是来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查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金泰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撞人那件事的。</a:t>
            </a:r>
            <a:r>
              <a:rPr lang="en-US" altLang="zh-CN" sz="1500" dirty="0">
                <a:ea typeface="楷体_GB2312" pitchFamily="49" charset="-122"/>
              </a:rPr>
              <a:t>(</a:t>
            </a:r>
            <a:r>
              <a:rPr lang="en-US" altLang="zh-CN" sz="1500" dirty="0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en-US" sz="1500" dirty="0">
                <a:ea typeface="楷体_GB2312" pitchFamily="49" charset="-122"/>
              </a:rPr>
              <a:t>查</a:t>
            </a:r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sz="1500" dirty="0">
                <a:ea typeface="楷体_GB2312" pitchFamily="49" charset="-122"/>
              </a:rPr>
              <a:t>读音为</a:t>
            </a:r>
            <a:r>
              <a:rPr lang="en-US" altLang="zh-CN" sz="1500" dirty="0">
                <a:ea typeface="楷体_GB2312" pitchFamily="49" charset="-122"/>
              </a:rPr>
              <a:t>cha</a:t>
            </a:r>
            <a:r>
              <a:rPr lang="zh-CN" altLang="en-US" sz="1500" dirty="0">
                <a:ea typeface="楷体_GB2312" pitchFamily="49" charset="-122"/>
              </a:rPr>
              <a:t>）</a:t>
            </a:r>
          </a:p>
          <a:p>
            <a:pPr lvl="2"/>
            <a:r>
              <a:rPr lang="zh-CN" altLang="en-US" sz="1500" dirty="0">
                <a:ea typeface="楷体_GB2312" pitchFamily="49" charset="-122"/>
              </a:rPr>
              <a:t> 行侠仗义的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查金泰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远近闻名。（</a:t>
            </a:r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en-US" sz="1500" dirty="0">
                <a:ea typeface="楷体_GB2312" pitchFamily="49" charset="-122"/>
              </a:rPr>
              <a:t>查</a:t>
            </a:r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sz="1500" dirty="0">
                <a:ea typeface="楷体_GB2312" pitchFamily="49" charset="-122"/>
              </a:rPr>
              <a:t>读音为</a:t>
            </a:r>
            <a:r>
              <a:rPr lang="en-US" altLang="zh-CN" sz="1500" dirty="0" err="1">
                <a:ea typeface="楷体_GB2312" pitchFamily="49" charset="-122"/>
              </a:rPr>
              <a:t>zha</a:t>
            </a:r>
            <a:r>
              <a:rPr lang="en-US" altLang="zh-CN" sz="1500" dirty="0">
                <a:ea typeface="楷体_GB2312" pitchFamily="49" charset="-122"/>
              </a:rPr>
              <a:t>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A463E-C954-C44E-AD10-AF480EDE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语言学中的分布式假设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61F0A-3302-4047-8B33-B0D88437D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FFEE1E-320B-014F-825C-BF169465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32" y="819150"/>
            <a:ext cx="8172768" cy="31298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276DDF-70C1-0D4C-B9B0-569BDB65FA92}"/>
              </a:ext>
            </a:extLst>
          </p:cNvPr>
          <p:cNvSpPr/>
          <p:nvPr/>
        </p:nvSpPr>
        <p:spPr>
          <a:xfrm>
            <a:off x="970850" y="1460808"/>
            <a:ext cx="382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“</a:t>
            </a:r>
            <a:r>
              <a:rPr lang="en" altLang="zh-CN" dirty="0"/>
              <a:t>The meaning of a word lies in its use</a:t>
            </a:r>
            <a:r>
              <a:rPr lang="en-US" altLang="zh-CN" dirty="0"/>
              <a:t>.”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3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分布式假设的表现形式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（文档内共现）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50F4E8-D917-C147-AEA9-7C8FCFBD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9" y="1948315"/>
            <a:ext cx="2416930" cy="14352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8048F6-FB62-BD4E-A039-7E2CBAEA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971" y="1863187"/>
            <a:ext cx="2179599" cy="16449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2FE65E-5BE8-D24A-8F58-304D45418325}"/>
              </a:ext>
            </a:extLst>
          </p:cNvPr>
          <p:cNvSpPr txBox="1"/>
          <p:nvPr/>
        </p:nvSpPr>
        <p:spPr>
          <a:xfrm>
            <a:off x="1821625" y="3561990"/>
            <a:ext cx="4629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适合长文本的表达：单词</a:t>
            </a:r>
            <a:r>
              <a:rPr kumimoji="1" lang="zh-CN" altLang="en-US" sz="1600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共现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关系建模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88B7CB-394C-4D46-930C-EB684BE96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445" y="1948300"/>
            <a:ext cx="2320968" cy="13346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B0C433-2C33-A045-B1CE-E779FF6F4139}"/>
              </a:ext>
            </a:extLst>
          </p:cNvPr>
          <p:cNvSpPr txBox="1"/>
          <p:nvPr/>
        </p:nvSpPr>
        <p:spPr>
          <a:xfrm>
            <a:off x="1821625" y="4341763"/>
            <a:ext cx="55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话题模型：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LSI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NMF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PLSI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LDA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CAC7C04D-2915-D644-9EC0-140E0405546A}"/>
              </a:ext>
            </a:extLst>
          </p:cNvPr>
          <p:cNvSpPr/>
          <p:nvPr/>
        </p:nvSpPr>
        <p:spPr>
          <a:xfrm>
            <a:off x="2731324" y="2450783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7F36AB3-74DB-9E4B-98D4-61EAC0F14010}"/>
              </a:ext>
            </a:extLst>
          </p:cNvPr>
          <p:cNvSpPr/>
          <p:nvPr/>
        </p:nvSpPr>
        <p:spPr>
          <a:xfrm>
            <a:off x="5887334" y="2456595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5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分布式假设的表现形式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（上下文共现）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7B7013-E147-3D42-8B5C-951C18BAE9BE}"/>
              </a:ext>
            </a:extLst>
          </p:cNvPr>
          <p:cNvSpPr txBox="1"/>
          <p:nvPr/>
        </p:nvSpPr>
        <p:spPr>
          <a:xfrm>
            <a:off x="2107062" y="3277862"/>
            <a:ext cx="4629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适合短文本的表达：单词</a:t>
            </a:r>
            <a:r>
              <a:rPr kumimoji="1" lang="zh-CN" altLang="en-US" sz="1600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聚合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关系建模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E6C031-8DB3-B944-A2AE-3D47790C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9" y="1915664"/>
            <a:ext cx="2841607" cy="9095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60B3C8C-ACE0-4D40-8497-24E53DE6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497" y="1713160"/>
            <a:ext cx="2286000" cy="13145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6503BE-BF4F-3F43-A731-9FD8AF9BC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388" y="1745396"/>
            <a:ext cx="1587653" cy="12823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7A5469-FD33-C542-98DE-01C2B768D832}"/>
              </a:ext>
            </a:extLst>
          </p:cNvPr>
          <p:cNvSpPr txBox="1"/>
          <p:nvPr/>
        </p:nvSpPr>
        <p:spPr>
          <a:xfrm>
            <a:off x="1199408" y="3776679"/>
            <a:ext cx="583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词嵌入模型：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Word2Vec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Glove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BTM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等词嵌入模型</a:t>
            </a: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454B44F1-AF57-3A4B-A057-62C3566F0FDD}"/>
              </a:ext>
            </a:extLst>
          </p:cNvPr>
          <p:cNvSpPr/>
          <p:nvPr/>
        </p:nvSpPr>
        <p:spPr>
          <a:xfrm>
            <a:off x="3233836" y="2203151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97BADF3B-C483-B94F-9E2A-337F8651EC4B}"/>
              </a:ext>
            </a:extLst>
          </p:cNvPr>
          <p:cNvSpPr/>
          <p:nvPr/>
        </p:nvSpPr>
        <p:spPr>
          <a:xfrm>
            <a:off x="6389846" y="2208963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9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47BEB-F029-7044-89C8-1086D3E6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对比：隐空间中与</a:t>
            </a:r>
            <a:r>
              <a:rPr kumimoji="1" lang="en-US" altLang="zh-CN" dirty="0"/>
              <a:t>Feynman</a:t>
            </a:r>
            <a:r>
              <a:rPr kumimoji="1" lang="zh-CN" altLang="en-US" dirty="0"/>
              <a:t>相近的词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2E1A7-EA8D-9E48-A86C-314AECF1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125"/>
            <a:ext cx="9144000" cy="30192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B6C277-EAB3-4147-947D-4A9EDCDB5373}"/>
              </a:ext>
            </a:extLst>
          </p:cNvPr>
          <p:cNvSpPr/>
          <p:nvPr/>
        </p:nvSpPr>
        <p:spPr>
          <a:xfrm>
            <a:off x="307700" y="4063979"/>
            <a:ext cx="374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zh-CN" altLang="en-US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话题模型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得到的语义相近的词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9AB675-F774-154C-BDDD-011895E9EF10}"/>
              </a:ext>
            </a:extLst>
          </p:cNvPr>
          <p:cNvSpPr/>
          <p:nvPr/>
        </p:nvSpPr>
        <p:spPr>
          <a:xfrm>
            <a:off x="4804350" y="4063979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zh-CN" altLang="en-US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词嵌入模型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关系得到的语义相近的词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3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8352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文本数据的预处理与表达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2839239" cy="2695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文本数据的预处理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文本数据的独热表达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文本数据的分布式表达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60000"/>
              </a:lnSpc>
              <a:buFont typeface="+mj-lt"/>
              <a:buAutoNum type="alphaLcParenR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分布表达背景介绍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lphaLcParenR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话题模型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lphaLcParenR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词嵌入模型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0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矩阵分解应用</a:t>
            </a:r>
            <a:r>
              <a:rPr lang="en-US" altLang="zh-CN" dirty="0"/>
              <a:t>:</a:t>
            </a:r>
            <a:r>
              <a:rPr lang="zh-CN" altLang="en-US" dirty="0"/>
              <a:t>主题模型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201877"/>
            <a:ext cx="8229600" cy="1988252"/>
          </a:xfrm>
        </p:spPr>
        <p:txBody>
          <a:bodyPr>
            <a:normAutofit/>
          </a:bodyPr>
          <a:lstStyle/>
          <a:p>
            <a:r>
              <a:rPr lang="zh-CN" altLang="en-US" sz="2100" dirty="0"/>
              <a:t>输入：文档集合（</a:t>
            </a:r>
            <a:r>
              <a:rPr lang="en-US" altLang="zh-CN" sz="2100" dirty="0"/>
              <a:t>Bag</a:t>
            </a:r>
            <a:r>
              <a:rPr lang="zh-CN" altLang="en-US" sz="2100" dirty="0"/>
              <a:t> </a:t>
            </a:r>
            <a:r>
              <a:rPr lang="en-US" altLang="zh-CN" sz="2100" dirty="0"/>
              <a:t>of</a:t>
            </a:r>
            <a:r>
              <a:rPr lang="zh-CN" altLang="en-US" sz="2100" dirty="0"/>
              <a:t> </a:t>
            </a:r>
            <a:r>
              <a:rPr lang="en-US" altLang="zh-CN" sz="2100" dirty="0"/>
              <a:t>words</a:t>
            </a:r>
            <a:r>
              <a:rPr lang="zh-CN" altLang="en-US" sz="2100" dirty="0"/>
              <a:t>表达）</a:t>
            </a:r>
            <a:endParaRPr lang="en-US" sz="2100" dirty="0"/>
          </a:p>
          <a:p>
            <a:r>
              <a:rPr lang="zh-CN" altLang="en-US" sz="2100" dirty="0"/>
              <a:t>目标：发现文档中“潜在的”话题</a:t>
            </a:r>
            <a:endParaRPr lang="en-US" sz="2100" dirty="0"/>
          </a:p>
          <a:p>
            <a:r>
              <a:rPr lang="zh-CN" altLang="en-US" sz="2100" dirty="0"/>
              <a:t>输出</a:t>
            </a:r>
            <a:endParaRPr lang="en-US" sz="2100" dirty="0"/>
          </a:p>
          <a:p>
            <a:pPr lvl="1"/>
            <a:r>
              <a:rPr lang="zh-CN" altLang="en-US" dirty="0"/>
              <a:t>潜在话题（不同权重的词）</a:t>
            </a:r>
            <a:endParaRPr lang="en-US" altLang="zh-CN" dirty="0"/>
          </a:p>
          <a:p>
            <a:pPr lvl="1"/>
            <a:r>
              <a:rPr lang="zh-CN" altLang="en-US" dirty="0"/>
              <a:t>用话题表达的文档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55</a:t>
            </a:fld>
            <a:endParaRPr lang="zh-CN" altLang="en-US"/>
          </a:p>
        </p:txBody>
      </p:sp>
      <p:grpSp>
        <p:nvGrpSpPr>
          <p:cNvPr id="6" name="Group 59"/>
          <p:cNvGrpSpPr/>
          <p:nvPr/>
        </p:nvGrpSpPr>
        <p:grpSpPr>
          <a:xfrm>
            <a:off x="2717598" y="1037920"/>
            <a:ext cx="748154" cy="1918102"/>
            <a:chOff x="2057400" y="2602468"/>
            <a:chExt cx="997537" cy="2557468"/>
          </a:xfrm>
        </p:grpSpPr>
        <p:sp>
          <p:nvSpPr>
            <p:cNvPr id="7" name="TextBox 3"/>
            <p:cNvSpPr txBox="1"/>
            <p:nvPr/>
          </p:nvSpPr>
          <p:spPr>
            <a:xfrm>
              <a:off x="2057400" y="2602468"/>
              <a:ext cx="84792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word1</a:t>
              </a:r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2057400" y="3133725"/>
              <a:ext cx="84792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word2</a:t>
              </a: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057400" y="3688794"/>
              <a:ext cx="84792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word3</a:t>
              </a: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2278389" y="4200472"/>
              <a:ext cx="406522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11" name="TextBox 8"/>
            <p:cNvSpPr txBox="1"/>
            <p:nvPr/>
          </p:nvSpPr>
          <p:spPr>
            <a:xfrm>
              <a:off x="2057400" y="4759827"/>
              <a:ext cx="997537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word-M</a:t>
              </a:r>
            </a:p>
          </p:txBody>
        </p:sp>
      </p:grpSp>
      <p:grpSp>
        <p:nvGrpSpPr>
          <p:cNvPr id="12" name="Group 61"/>
          <p:cNvGrpSpPr/>
          <p:nvPr/>
        </p:nvGrpSpPr>
        <p:grpSpPr>
          <a:xfrm>
            <a:off x="4155977" y="1124856"/>
            <a:ext cx="679930" cy="1618421"/>
            <a:chOff x="3962400" y="2812018"/>
            <a:chExt cx="906572" cy="2157895"/>
          </a:xfrm>
        </p:grpSpPr>
        <p:sp>
          <p:nvSpPr>
            <p:cNvPr id="13" name="TextBox 9"/>
            <p:cNvSpPr txBox="1"/>
            <p:nvPr/>
          </p:nvSpPr>
          <p:spPr>
            <a:xfrm>
              <a:off x="3962400" y="2812018"/>
              <a:ext cx="83390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topic1</a:t>
              </a: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3962400" y="3504127"/>
              <a:ext cx="83390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topic2</a:t>
              </a:r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3962400" y="4569804"/>
              <a:ext cx="906572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topic-K</a:t>
              </a:r>
            </a:p>
          </p:txBody>
        </p:sp>
        <p:sp>
          <p:nvSpPr>
            <p:cNvPr id="16" name="TextBox 12"/>
            <p:cNvSpPr txBox="1"/>
            <p:nvPr/>
          </p:nvSpPr>
          <p:spPr>
            <a:xfrm>
              <a:off x="4176080" y="4015805"/>
              <a:ext cx="406522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1350" dirty="0"/>
                <a:t>…</a:t>
              </a:r>
            </a:p>
          </p:txBody>
        </p:sp>
      </p:grpSp>
      <p:grpSp>
        <p:nvGrpSpPr>
          <p:cNvPr id="17" name="Group 62"/>
          <p:cNvGrpSpPr/>
          <p:nvPr/>
        </p:nvGrpSpPr>
        <p:grpSpPr>
          <a:xfrm>
            <a:off x="3353542" y="1187961"/>
            <a:ext cx="802436" cy="1618020"/>
            <a:chOff x="2896526" y="1472958"/>
            <a:chExt cx="1069914" cy="2157361"/>
          </a:xfrm>
        </p:grpSpPr>
        <p:cxnSp>
          <p:nvCxnSpPr>
            <p:cNvPr id="18" name="Straight Arrow Connector 17"/>
            <p:cNvCxnSpPr>
              <a:stCxn id="8" idx="3"/>
              <a:endCxn id="13" idx="1"/>
            </p:cNvCxnSpPr>
            <p:nvPr/>
          </p:nvCxnSpPr>
          <p:spPr>
            <a:xfrm flipV="1">
              <a:off x="2896527" y="1588873"/>
              <a:ext cx="1069913" cy="4153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9"/>
            <p:cNvCxnSpPr>
              <a:stCxn id="7" idx="3"/>
              <a:endCxn id="14" idx="1"/>
            </p:cNvCxnSpPr>
            <p:nvPr/>
          </p:nvCxnSpPr>
          <p:spPr>
            <a:xfrm>
              <a:off x="2896526" y="1472958"/>
              <a:ext cx="1069913" cy="8080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22"/>
            <p:cNvCxnSpPr>
              <a:stCxn id="7" idx="3"/>
              <a:endCxn id="15" idx="1"/>
            </p:cNvCxnSpPr>
            <p:nvPr/>
          </p:nvCxnSpPr>
          <p:spPr>
            <a:xfrm>
              <a:off x="2896526" y="1472958"/>
              <a:ext cx="1069914" cy="187370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6"/>
            <p:cNvCxnSpPr>
              <a:stCxn id="11" idx="3"/>
              <a:endCxn id="15" idx="1"/>
            </p:cNvCxnSpPr>
            <p:nvPr/>
          </p:nvCxnSpPr>
          <p:spPr>
            <a:xfrm flipV="1">
              <a:off x="3046140" y="3346659"/>
              <a:ext cx="920300" cy="2836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9"/>
            <p:cNvCxnSpPr>
              <a:stCxn id="11" idx="3"/>
              <a:endCxn id="14" idx="1"/>
            </p:cNvCxnSpPr>
            <p:nvPr/>
          </p:nvCxnSpPr>
          <p:spPr>
            <a:xfrm flipV="1">
              <a:off x="3046140" y="2280982"/>
              <a:ext cx="920298" cy="134933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32"/>
            <p:cNvCxnSpPr>
              <a:stCxn id="9" idx="3"/>
              <a:endCxn id="13" idx="1"/>
            </p:cNvCxnSpPr>
            <p:nvPr/>
          </p:nvCxnSpPr>
          <p:spPr>
            <a:xfrm flipV="1">
              <a:off x="2896526" y="1588873"/>
              <a:ext cx="1069913" cy="9704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35"/>
            <p:cNvCxnSpPr>
              <a:stCxn id="8" idx="3"/>
              <a:endCxn id="15" idx="1"/>
            </p:cNvCxnSpPr>
            <p:nvPr/>
          </p:nvCxnSpPr>
          <p:spPr>
            <a:xfrm>
              <a:off x="2896526" y="2004216"/>
              <a:ext cx="1069914" cy="1342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60"/>
          <p:cNvGrpSpPr/>
          <p:nvPr/>
        </p:nvGrpSpPr>
        <p:grpSpPr>
          <a:xfrm>
            <a:off x="5581699" y="1039342"/>
            <a:ext cx="628651" cy="2055978"/>
            <a:chOff x="6172199" y="2417801"/>
            <a:chExt cx="838201" cy="2741303"/>
          </a:xfrm>
        </p:grpSpPr>
        <p:sp>
          <p:nvSpPr>
            <p:cNvPr id="26" name="Flowchart: Document 4"/>
            <p:cNvSpPr/>
            <p:nvPr/>
          </p:nvSpPr>
          <p:spPr>
            <a:xfrm>
              <a:off x="6172199" y="2417801"/>
              <a:ext cx="833911" cy="406332"/>
            </a:xfrm>
            <a:prstGeom prst="flowChartDocumen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doc1</a:t>
              </a:r>
            </a:p>
          </p:txBody>
        </p:sp>
        <p:sp>
          <p:nvSpPr>
            <p:cNvPr id="27" name="Flowchart: Document 14"/>
            <p:cNvSpPr/>
            <p:nvPr/>
          </p:nvSpPr>
          <p:spPr>
            <a:xfrm>
              <a:off x="6172200" y="3025503"/>
              <a:ext cx="833899" cy="413477"/>
            </a:xfrm>
            <a:prstGeom prst="flowChartDocumen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doc2</a:t>
              </a:r>
            </a:p>
          </p:txBody>
        </p:sp>
        <p:sp>
          <p:nvSpPr>
            <p:cNvPr id="28" name="Flowchart: Document 15"/>
            <p:cNvSpPr/>
            <p:nvPr/>
          </p:nvSpPr>
          <p:spPr>
            <a:xfrm>
              <a:off x="6172200" y="3688794"/>
              <a:ext cx="833898" cy="429720"/>
            </a:xfrm>
            <a:prstGeom prst="flowChartDocumen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doc3</a:t>
              </a:r>
            </a:p>
          </p:txBody>
        </p:sp>
        <p:sp>
          <p:nvSpPr>
            <p:cNvPr id="29" name="Flowchart: Document 16"/>
            <p:cNvSpPr/>
            <p:nvPr/>
          </p:nvSpPr>
          <p:spPr>
            <a:xfrm>
              <a:off x="6172200" y="4764888"/>
              <a:ext cx="838200" cy="394216"/>
            </a:xfrm>
            <a:prstGeom prst="flowChartDocumen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doc-N</a:t>
              </a:r>
            </a:p>
          </p:txBody>
        </p:sp>
        <p:sp>
          <p:nvSpPr>
            <p:cNvPr id="30" name="TextBox 44"/>
            <p:cNvSpPr txBox="1"/>
            <p:nvPr/>
          </p:nvSpPr>
          <p:spPr>
            <a:xfrm>
              <a:off x="6343419" y="4191000"/>
              <a:ext cx="406523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1350" dirty="0"/>
                <a:t>…</a:t>
              </a:r>
            </a:p>
          </p:txBody>
        </p:sp>
      </p:grpSp>
      <p:grpSp>
        <p:nvGrpSpPr>
          <p:cNvPr id="31" name="Group 2047"/>
          <p:cNvGrpSpPr/>
          <p:nvPr/>
        </p:nvGrpSpPr>
        <p:grpSpPr>
          <a:xfrm>
            <a:off x="4781404" y="1191717"/>
            <a:ext cx="800296" cy="1755772"/>
            <a:chOff x="4800339" y="1486963"/>
            <a:chExt cx="1067061" cy="2341029"/>
          </a:xfrm>
        </p:grpSpPr>
        <p:cxnSp>
          <p:nvCxnSpPr>
            <p:cNvPr id="32" name="Straight Arrow Connector 38"/>
            <p:cNvCxnSpPr>
              <a:cxnSpLocks/>
              <a:stCxn id="13" idx="3"/>
              <a:endCxn id="26" idx="1"/>
            </p:cNvCxnSpPr>
            <p:nvPr/>
          </p:nvCxnSpPr>
          <p:spPr>
            <a:xfrm flipV="1">
              <a:off x="4800339" y="1486963"/>
              <a:ext cx="1067058" cy="11090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41"/>
            <p:cNvCxnSpPr>
              <a:cxnSpLocks/>
              <a:stCxn id="15" idx="3"/>
              <a:endCxn id="26" idx="1"/>
            </p:cNvCxnSpPr>
            <p:nvPr/>
          </p:nvCxnSpPr>
          <p:spPr>
            <a:xfrm flipV="1">
              <a:off x="4873010" y="1486963"/>
              <a:ext cx="994389" cy="186869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45"/>
            <p:cNvCxnSpPr>
              <a:stCxn id="14" idx="3"/>
              <a:endCxn id="29" idx="1"/>
            </p:cNvCxnSpPr>
            <p:nvPr/>
          </p:nvCxnSpPr>
          <p:spPr>
            <a:xfrm>
              <a:off x="4800341" y="2289979"/>
              <a:ext cx="1067059" cy="153801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48"/>
            <p:cNvCxnSpPr>
              <a:stCxn id="13" idx="3"/>
              <a:endCxn id="29" idx="1"/>
            </p:cNvCxnSpPr>
            <p:nvPr/>
          </p:nvCxnSpPr>
          <p:spPr>
            <a:xfrm>
              <a:off x="4800341" y="1597870"/>
              <a:ext cx="1067059" cy="22301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1"/>
            <p:cNvCxnSpPr>
              <a:cxnSpLocks/>
              <a:stCxn id="15" idx="3"/>
              <a:endCxn id="27" idx="1"/>
            </p:cNvCxnSpPr>
            <p:nvPr/>
          </p:nvCxnSpPr>
          <p:spPr>
            <a:xfrm flipV="1">
              <a:off x="4873010" y="2098238"/>
              <a:ext cx="994390" cy="125741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55"/>
            <p:cNvCxnSpPr>
              <a:cxnSpLocks/>
              <a:stCxn id="13" idx="3"/>
              <a:endCxn id="27" idx="1"/>
            </p:cNvCxnSpPr>
            <p:nvPr/>
          </p:nvCxnSpPr>
          <p:spPr>
            <a:xfrm>
              <a:off x="4800339" y="1597870"/>
              <a:ext cx="1067059" cy="50036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56"/>
            <p:cNvCxnSpPr>
              <a:cxnSpLocks/>
              <a:stCxn id="13" idx="3"/>
              <a:endCxn id="28" idx="1"/>
            </p:cNvCxnSpPr>
            <p:nvPr/>
          </p:nvCxnSpPr>
          <p:spPr>
            <a:xfrm>
              <a:off x="4800340" y="1597870"/>
              <a:ext cx="1067060" cy="117178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67"/>
          <p:cNvGrpSpPr/>
          <p:nvPr/>
        </p:nvGrpSpPr>
        <p:grpSpPr>
          <a:xfrm>
            <a:off x="3353539" y="1187961"/>
            <a:ext cx="2228161" cy="1759528"/>
            <a:chOff x="1944914" y="-836802"/>
            <a:chExt cx="2970880" cy="2346038"/>
          </a:xfrm>
        </p:grpSpPr>
        <p:cxnSp>
          <p:nvCxnSpPr>
            <p:cNvPr id="40" name="Straight Arrow Connector 68"/>
            <p:cNvCxnSpPr>
              <a:cxnSpLocks/>
              <a:stCxn id="11" idx="3"/>
              <a:endCxn id="26" idx="1"/>
            </p:cNvCxnSpPr>
            <p:nvPr/>
          </p:nvCxnSpPr>
          <p:spPr>
            <a:xfrm flipV="1">
              <a:off x="2094531" y="-831794"/>
              <a:ext cx="2821263" cy="21523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69"/>
            <p:cNvCxnSpPr>
              <a:cxnSpLocks/>
              <a:stCxn id="11" idx="3"/>
              <a:endCxn id="27" idx="1"/>
            </p:cNvCxnSpPr>
            <p:nvPr/>
          </p:nvCxnSpPr>
          <p:spPr>
            <a:xfrm flipV="1">
              <a:off x="2094531" y="-220519"/>
              <a:ext cx="2821263" cy="154107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0"/>
            <p:cNvCxnSpPr>
              <a:cxnSpLocks/>
              <a:stCxn id="11" idx="3"/>
              <a:endCxn id="28" idx="1"/>
            </p:cNvCxnSpPr>
            <p:nvPr/>
          </p:nvCxnSpPr>
          <p:spPr>
            <a:xfrm flipV="1">
              <a:off x="2094531" y="450893"/>
              <a:ext cx="2821263" cy="86966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71"/>
            <p:cNvCxnSpPr>
              <a:stCxn id="9" idx="3"/>
              <a:endCxn id="29" idx="1"/>
            </p:cNvCxnSpPr>
            <p:nvPr/>
          </p:nvCxnSpPr>
          <p:spPr>
            <a:xfrm>
              <a:off x="1944914" y="249525"/>
              <a:ext cx="2970877" cy="125971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72"/>
            <p:cNvCxnSpPr>
              <a:cxnSpLocks/>
              <a:stCxn id="8" idx="3"/>
              <a:endCxn id="28" idx="1"/>
            </p:cNvCxnSpPr>
            <p:nvPr/>
          </p:nvCxnSpPr>
          <p:spPr>
            <a:xfrm>
              <a:off x="1944917" y="-305545"/>
              <a:ext cx="2970877" cy="75643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73"/>
            <p:cNvCxnSpPr>
              <a:cxnSpLocks/>
              <a:stCxn id="7" idx="3"/>
              <a:endCxn id="26" idx="1"/>
            </p:cNvCxnSpPr>
            <p:nvPr/>
          </p:nvCxnSpPr>
          <p:spPr>
            <a:xfrm>
              <a:off x="1944917" y="-836802"/>
              <a:ext cx="2970877" cy="50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9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FC916-6987-2A47-84DB-C998A4E3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话题模型</a:t>
            </a:r>
            <a:r>
              <a:rPr kumimoji="1" lang="en-US" altLang="zh-CN" dirty="0"/>
              <a:t>LSI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潜语义索引：</a:t>
            </a:r>
            <a:r>
              <a:rPr kumimoji="1" lang="en-US" altLang="zh-CN" dirty="0"/>
              <a:t>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(LSI)</a:t>
            </a:r>
          </a:p>
          <a:p>
            <a:r>
              <a:rPr lang="zh-CN" altLang="en" dirty="0"/>
              <a:t>也被</a:t>
            </a:r>
            <a:r>
              <a:rPr lang="zh-CN" altLang="en-US" dirty="0"/>
              <a:t>称为</a:t>
            </a:r>
            <a:r>
              <a:rPr lang="en" altLang="zh-CN" dirty="0"/>
              <a:t>Latent Semantic Analysis</a:t>
            </a:r>
            <a:r>
              <a:rPr lang="zh-CN" altLang="en-US" dirty="0"/>
              <a:t> </a:t>
            </a:r>
            <a:r>
              <a:rPr lang="en-US" altLang="zh-CN" dirty="0"/>
              <a:t>(LSA)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基于矩阵分解的话题模型</a:t>
            </a:r>
            <a:endParaRPr kumimoji="1"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的原理：发现</a:t>
            </a:r>
            <a:r>
              <a:rPr kumimoji="1" lang="zh-CN" altLang="en-US" dirty="0"/>
              <a:t>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文档矩阵中的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低秩结构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分布式语义假设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：语义相关的词倾向共现在同一个文档中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DB24A5-3BF7-A742-B445-E96A9E53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98650"/>
            <a:ext cx="7848600" cy="1778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4EABDFFA-DF9C-264E-9AF1-794731890B30}"/>
              </a:ext>
            </a:extLst>
          </p:cNvPr>
          <p:cNvSpPr/>
          <p:nvPr/>
        </p:nvSpPr>
        <p:spPr>
          <a:xfrm>
            <a:off x="1898073" y="3160871"/>
            <a:ext cx="1634837" cy="4294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2D7811-4698-0F49-ACD9-1FB2D0A331D7}"/>
              </a:ext>
            </a:extLst>
          </p:cNvPr>
          <p:cNvSpPr/>
          <p:nvPr/>
        </p:nvSpPr>
        <p:spPr>
          <a:xfrm>
            <a:off x="765920" y="1484138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Deerwester</a:t>
            </a:r>
            <a:r>
              <a:rPr lang="en-US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 et al., Indexing by Latent Semantic Analysis. 1990.</a:t>
            </a:r>
            <a:endParaRPr lang="zh-CN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LSI:</a:t>
            </a:r>
            <a:r>
              <a:rPr kumimoji="1" lang="zh-CN" altLang="en-US" dirty="0"/>
              <a:t> 从单词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文档的共现矩阵开始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50F4E8-D917-C147-AEA9-7C8FCFBD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4" y="959039"/>
            <a:ext cx="2416930" cy="14352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8048F6-FB62-BD4E-A039-7E2CBAEA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96" y="873911"/>
            <a:ext cx="2179599" cy="1644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88B7CB-394C-4D46-930C-EB684BE96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570" y="959024"/>
            <a:ext cx="2320968" cy="1334679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CAC7C04D-2915-D644-9EC0-140E0405546A}"/>
              </a:ext>
            </a:extLst>
          </p:cNvPr>
          <p:cNvSpPr/>
          <p:nvPr/>
        </p:nvSpPr>
        <p:spPr>
          <a:xfrm>
            <a:off x="2719449" y="1461507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7F36AB3-74DB-9E4B-98D4-61EAC0F14010}"/>
              </a:ext>
            </a:extLst>
          </p:cNvPr>
          <p:cNvSpPr/>
          <p:nvPr/>
        </p:nvSpPr>
        <p:spPr>
          <a:xfrm>
            <a:off x="5875459" y="1467319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6380C7-207F-B649-A278-EEE0C8B53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14" y="3258444"/>
            <a:ext cx="3619257" cy="14916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263EE71-79A8-F341-8AD4-8D8D87342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338" y="3259853"/>
            <a:ext cx="3673413" cy="14902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FD7245-B7B3-DA46-8B7B-A80753077E46}"/>
              </a:ext>
            </a:extLst>
          </p:cNvPr>
          <p:cNvSpPr txBox="1"/>
          <p:nvPr/>
        </p:nvSpPr>
        <p:spPr>
          <a:xfrm>
            <a:off x="1779600" y="47741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词频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2B208B-BC83-CF4F-88F3-C600CFEC30C3}"/>
              </a:ext>
            </a:extLst>
          </p:cNvPr>
          <p:cNvSpPr txBox="1"/>
          <p:nvPr/>
        </p:nvSpPr>
        <p:spPr>
          <a:xfrm>
            <a:off x="6487353" y="475053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TF-IDF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93DA9F-3DC7-7244-96D6-2F767557C560}"/>
              </a:ext>
            </a:extLst>
          </p:cNvPr>
          <p:cNvSpPr txBox="1"/>
          <p:nvPr/>
        </p:nvSpPr>
        <p:spPr>
          <a:xfrm>
            <a:off x="4062889" y="39126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或者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1D42F0-C81A-5A47-B5CA-68E52FFF7B03}"/>
              </a:ext>
            </a:extLst>
          </p:cNvPr>
          <p:cNvSpPr txBox="1"/>
          <p:nvPr/>
        </p:nvSpPr>
        <p:spPr>
          <a:xfrm>
            <a:off x="25170" y="2706927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单词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文档共现矩阵可以为：</a:t>
            </a:r>
          </a:p>
        </p:txBody>
      </p:sp>
    </p:spTree>
    <p:extLst>
      <p:ext uri="{BB962C8B-B14F-4D97-AF65-F5344CB8AC3E}">
        <p14:creationId xmlns:p14="http://schemas.microsoft.com/office/powerpoint/2010/main" val="355876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9FE15-BF2E-3A49-8188-3032B8A6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LSI</a:t>
            </a:r>
            <a:r>
              <a:rPr kumimoji="1" lang="zh-CN" altLang="en-US" dirty="0"/>
              <a:t>第一步：对单词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文档共现矩阵进行分解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280A3FD-E6C1-A847-B028-A7973805D384}"/>
                  </a:ext>
                </a:extLst>
              </p:cNvPr>
              <p:cNvSpPr/>
              <p:nvPr/>
            </p:nvSpPr>
            <p:spPr>
              <a:xfrm>
                <a:off x="890982" y="2654648"/>
                <a:ext cx="72907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SVD (singular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value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decomposition)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280A3FD-E6C1-A847-B028-A7973805D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2" y="2654648"/>
                <a:ext cx="7290778" cy="523220"/>
              </a:xfrm>
              <a:prstGeom prst="rect">
                <a:avLst/>
              </a:prstGeom>
              <a:blipFill>
                <a:blip r:embed="rId2"/>
                <a:stretch>
                  <a:fillRect l="-1565" t="-1428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5F241C-218D-0A46-A284-6AA08FEE4640}"/>
              </a:ext>
            </a:extLst>
          </p:cNvPr>
          <p:cNvGrpSpPr/>
          <p:nvPr/>
        </p:nvGrpSpPr>
        <p:grpSpPr>
          <a:xfrm>
            <a:off x="2053460" y="1003633"/>
            <a:ext cx="4568115" cy="1490248"/>
            <a:chOff x="1840591" y="884812"/>
            <a:chExt cx="4568115" cy="149024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EF2106A-9BA5-614A-929C-D9103224E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293" y="884812"/>
              <a:ext cx="3673413" cy="14902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38493B6E-13FA-D44F-B865-14918571FA49}"/>
                    </a:ext>
                  </a:extLst>
                </p:cNvPr>
                <p:cNvSpPr/>
                <p:nvPr/>
              </p:nvSpPr>
              <p:spPr>
                <a:xfrm>
                  <a:off x="1840591" y="1282077"/>
                  <a:ext cx="8928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38493B6E-13FA-D44F-B865-14918571FA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0591" y="1282077"/>
                  <a:ext cx="89287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86A4ADE-B487-B342-82D6-53140FDBDBC8}"/>
              </a:ext>
            </a:extLst>
          </p:cNvPr>
          <p:cNvGrpSpPr/>
          <p:nvPr/>
        </p:nvGrpSpPr>
        <p:grpSpPr>
          <a:xfrm>
            <a:off x="272569" y="3312053"/>
            <a:ext cx="8621032" cy="1592449"/>
            <a:chOff x="165694" y="3110178"/>
            <a:chExt cx="8621032" cy="159244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6A32F5E-7653-E446-856F-F90CA79447FE}"/>
                </a:ext>
              </a:extLst>
            </p:cNvPr>
            <p:cNvGrpSpPr/>
            <p:nvPr/>
          </p:nvGrpSpPr>
          <p:grpSpPr>
            <a:xfrm>
              <a:off x="165694" y="3110178"/>
              <a:ext cx="8621032" cy="1592449"/>
              <a:chOff x="165694" y="3110178"/>
              <a:chExt cx="8621032" cy="1592449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A04D648-FECE-804E-B088-3A61143B8F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6618"/>
              <a:stretch/>
            </p:blipFill>
            <p:spPr>
              <a:xfrm>
                <a:off x="165694" y="3111389"/>
                <a:ext cx="4668404" cy="1591238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857EAB4-3F18-B847-9766-28EA88E85483}"/>
                  </a:ext>
                </a:extLst>
              </p:cNvPr>
              <p:cNvSpPr txBox="1"/>
              <p:nvPr/>
            </p:nvSpPr>
            <p:spPr>
              <a:xfrm>
                <a:off x="2946333" y="3365027"/>
                <a:ext cx="48688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/>
                  <a:t>=</a:t>
                </a:r>
                <a:endParaRPr kumimoji="1" lang="zh-CN" altLang="en-US" dirty="0"/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AEBF67F-3AC6-FB41-BDD7-BF160BDD9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6092" r="19"/>
              <a:stretch/>
            </p:blipFill>
            <p:spPr>
              <a:xfrm>
                <a:off x="5554098" y="3111389"/>
                <a:ext cx="3232628" cy="1591238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6DE96B4-1EDD-644E-BCC4-9465428912E7}"/>
                  </a:ext>
                </a:extLst>
              </p:cNvPr>
              <p:cNvSpPr/>
              <p:nvPr/>
            </p:nvSpPr>
            <p:spPr>
              <a:xfrm>
                <a:off x="4834098" y="3110178"/>
                <a:ext cx="1459336" cy="254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9673C53-39EB-3C41-ACF2-65238A7C50AB}"/>
                  </a:ext>
                </a:extLst>
              </p:cNvPr>
              <p:cNvSpPr/>
              <p:nvPr/>
            </p:nvSpPr>
            <p:spPr>
              <a:xfrm>
                <a:off x="4429496" y="4119257"/>
                <a:ext cx="1268192" cy="583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8620C1E-9DB7-B343-B070-2E81658D87D8}"/>
                  </a:ext>
                </a:extLst>
              </p:cNvPr>
              <p:cNvSpPr/>
              <p:nvPr/>
            </p:nvSpPr>
            <p:spPr>
              <a:xfrm>
                <a:off x="4869723" y="3365027"/>
                <a:ext cx="72000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10242D61-F5C4-2F44-B5D0-A64F9E0CC420}"/>
                </a:ext>
              </a:extLst>
            </p:cNvPr>
            <p:cNvCxnSpPr/>
            <p:nvPr/>
          </p:nvCxnSpPr>
          <p:spPr>
            <a:xfrm>
              <a:off x="4869723" y="3365027"/>
              <a:ext cx="720000" cy="7200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BC26E6B-C6BA-D948-83A6-2551F96544C7}"/>
                </a:ext>
              </a:extLst>
            </p:cNvPr>
            <p:cNvSpPr txBox="1"/>
            <p:nvPr/>
          </p:nvSpPr>
          <p:spPr>
            <a:xfrm>
              <a:off x="5216787" y="33992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7AB665-0BEF-D04D-A770-728F9BC11AF5}"/>
                </a:ext>
              </a:extLst>
            </p:cNvPr>
            <p:cNvSpPr txBox="1"/>
            <p:nvPr/>
          </p:nvSpPr>
          <p:spPr>
            <a:xfrm>
              <a:off x="4928037" y="3713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D3B2EF7-5B20-0F42-82D1-2E9440047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4987" y="4117060"/>
              <a:ext cx="503486" cy="45665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2CFDA6-7D29-DB41-AFFF-395B9F6D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8280" y="3139170"/>
              <a:ext cx="461978" cy="375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43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6C050E8-2FE5-A640-8A8F-34449B8E66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SVD</a:t>
                </a:r>
                <a:r>
                  <a:rPr kumimoji="1" lang="zh-CN" altLang="en-US" dirty="0"/>
                  <a:t>得到的</a:t>
                </a:r>
                <a:r>
                  <a:rPr kumimoji="1" lang="en-US" altLang="zh-CN" b="1" dirty="0">
                    <a:latin typeface="Times" pitchFamily="2" charset="0"/>
                  </a:rPr>
                  <a:t>U</a:t>
                </a:r>
                <a:r>
                  <a:rPr kumimoji="1" lang="zh-CN" altLang="en-US" b="1" dirty="0">
                    <a:latin typeface="Times" pitchFamily="2" charset="0"/>
                  </a:rPr>
                  <a:t>、</a:t>
                </a:r>
                <a14:m>
                  <m:oMath xmlns:m="http://schemas.openxmlformats.org/officeDocument/2006/math">
                    <m:r>
                      <a:rPr kumimoji="1" lang="en-US" altLang="zh-CN" sz="3200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kumimoji="1" lang="zh-CN" altLang="en-US" b="1" dirty="0">
                    <a:latin typeface="Times" pitchFamily="2" charset="0"/>
                  </a:rPr>
                  <a:t>、</a:t>
                </a:r>
                <a:r>
                  <a:rPr kumimoji="1" lang="en-US" altLang="zh-CN" b="1" dirty="0">
                    <a:latin typeface="Times" pitchFamily="2" charset="0"/>
                  </a:rPr>
                  <a:t>V</a:t>
                </a:r>
                <a:endParaRPr kumimoji="1" lang="zh-CN" altLang="en-US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6C050E8-2FE5-A640-8A8F-34449B8E6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2195" b="-36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EFDC3E-1BB1-3A45-B432-7041C872B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40570"/>
                <a:ext cx="8229600" cy="2115579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CN" altLang="en-US" dirty="0"/>
                  <a:t>是对角方阵，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的</a:t>
                </a: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个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特征根</a:t>
                </a:r>
              </a:p>
              <a:p>
                <a:r>
                  <a:rPr kumimoji="1" lang="en-US" altLang="zh-CN" b="1" dirty="0">
                    <a:latin typeface="Times" pitchFamily="2" charset="0"/>
                  </a:rPr>
                  <a:t>U</a:t>
                </a:r>
                <a:r>
                  <a:rPr kumimoji="1" lang="zh-CN" altLang="en-US" dirty="0">
                    <a:latin typeface="Times" pitchFamily="2" charset="0"/>
                  </a:rPr>
                  <a:t>所</a:t>
                </a:r>
                <a:r>
                  <a:rPr kumimoji="1" lang="zh-CN" altLang="en-US" dirty="0"/>
                  <a:t>有的列都正交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1" lang="zh-CN" altLang="en-US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对应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左特征向量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r>
                  <a:rPr kumimoji="1" lang="en-US" altLang="zh-CN" b="1" dirty="0">
                    <a:latin typeface="Times" pitchFamily="2" charset="0"/>
                  </a:rPr>
                  <a:t>V</a:t>
                </a:r>
                <a:r>
                  <a:rPr kumimoji="1" lang="zh-CN" altLang="en-US" dirty="0">
                    <a:latin typeface="Times" pitchFamily="2" charset="0"/>
                  </a:rPr>
                  <a:t>所</a:t>
                </a:r>
                <a:r>
                  <a:rPr kumimoji="1" lang="zh-CN" altLang="en-US" dirty="0"/>
                  <a:t>有的列都正交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1" lang="zh-CN" altLang="en-US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对应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右特征向量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EFDC3E-1BB1-3A45-B432-7041C872B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40570"/>
                <a:ext cx="8229600" cy="2115579"/>
              </a:xfrm>
              <a:blipFill>
                <a:blip r:embed="rId3"/>
                <a:stretch>
                  <a:fillRect l="-617" t="-35329" b="-96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71F6CC1C-083B-2649-B5A9-4672DF9CF542}"/>
              </a:ext>
            </a:extLst>
          </p:cNvPr>
          <p:cNvGrpSpPr/>
          <p:nvPr/>
        </p:nvGrpSpPr>
        <p:grpSpPr>
          <a:xfrm>
            <a:off x="367571" y="794484"/>
            <a:ext cx="8621032" cy="1592449"/>
            <a:chOff x="165694" y="3110178"/>
            <a:chExt cx="8621032" cy="159244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9C75C0A-D00D-954C-8C00-0D8DA01A4945}"/>
                </a:ext>
              </a:extLst>
            </p:cNvPr>
            <p:cNvGrpSpPr/>
            <p:nvPr/>
          </p:nvGrpSpPr>
          <p:grpSpPr>
            <a:xfrm>
              <a:off x="165694" y="3110178"/>
              <a:ext cx="8621032" cy="1592449"/>
              <a:chOff x="165694" y="3110178"/>
              <a:chExt cx="8621032" cy="1592449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88E7BA1-C893-6440-825B-21C0AB21D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6618"/>
              <a:stretch/>
            </p:blipFill>
            <p:spPr>
              <a:xfrm>
                <a:off x="165694" y="3111389"/>
                <a:ext cx="4668404" cy="1591238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F1B7AB3-8330-8244-8715-A8C91C36F3AD}"/>
                  </a:ext>
                </a:extLst>
              </p:cNvPr>
              <p:cNvSpPr txBox="1"/>
              <p:nvPr/>
            </p:nvSpPr>
            <p:spPr>
              <a:xfrm>
                <a:off x="2946333" y="3365027"/>
                <a:ext cx="48688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/>
                  <a:t>=</a:t>
                </a:r>
                <a:endParaRPr kumimoji="1" lang="zh-CN" altLang="en-US" dirty="0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FA7C138-BD05-CE47-B3A7-AE962575BE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092" r="19"/>
              <a:stretch/>
            </p:blipFill>
            <p:spPr>
              <a:xfrm>
                <a:off x="5554098" y="3111389"/>
                <a:ext cx="3232628" cy="1591238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E35FFE4-BBD3-AE47-8351-3825A52C7216}"/>
                  </a:ext>
                </a:extLst>
              </p:cNvPr>
              <p:cNvSpPr/>
              <p:nvPr/>
            </p:nvSpPr>
            <p:spPr>
              <a:xfrm>
                <a:off x="4834098" y="3110178"/>
                <a:ext cx="1459336" cy="254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D285966-6795-8041-BD76-8180A9ACA22C}"/>
                  </a:ext>
                </a:extLst>
              </p:cNvPr>
              <p:cNvSpPr/>
              <p:nvPr/>
            </p:nvSpPr>
            <p:spPr>
              <a:xfrm>
                <a:off x="4429496" y="4119257"/>
                <a:ext cx="1268192" cy="583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DB5EAD1-99DF-6A47-9F3E-5DBC63544A8B}"/>
                  </a:ext>
                </a:extLst>
              </p:cNvPr>
              <p:cNvSpPr/>
              <p:nvPr/>
            </p:nvSpPr>
            <p:spPr>
              <a:xfrm>
                <a:off x="4869723" y="3365027"/>
                <a:ext cx="72000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0517E093-4037-D041-BBEE-53FF3CABFBD1}"/>
                </a:ext>
              </a:extLst>
            </p:cNvPr>
            <p:cNvCxnSpPr/>
            <p:nvPr/>
          </p:nvCxnSpPr>
          <p:spPr>
            <a:xfrm>
              <a:off x="4869723" y="3365027"/>
              <a:ext cx="720000" cy="7200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B18FA7-28A6-3548-BAA3-1C08874FFF12}"/>
                </a:ext>
              </a:extLst>
            </p:cNvPr>
            <p:cNvSpPr txBox="1"/>
            <p:nvPr/>
          </p:nvSpPr>
          <p:spPr>
            <a:xfrm>
              <a:off x="5216787" y="33992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5B642B4-B36D-4E47-B482-BFC545049F62}"/>
                </a:ext>
              </a:extLst>
            </p:cNvPr>
            <p:cNvSpPr txBox="1"/>
            <p:nvPr/>
          </p:nvSpPr>
          <p:spPr>
            <a:xfrm>
              <a:off x="4928037" y="3713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E084DAF-8F12-1E4E-B556-6A5FB13E9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4987" y="4117060"/>
              <a:ext cx="503486" cy="4566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EE080FC-4A97-FE42-B4C6-A2EFBBDE2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8280" y="3139170"/>
              <a:ext cx="461978" cy="375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47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E4C289F8-BBD0-2B48-BBC6-5E0FDB286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分词面临的主要难题 </a:t>
            </a:r>
          </a:p>
        </p:txBody>
      </p:sp>
      <p:sp>
        <p:nvSpPr>
          <p:cNvPr id="271365" name="Rectangle 5">
            <a:extLst>
              <a:ext uri="{FF2B5EF4-FFF2-40B4-BE49-F238E27FC236}">
                <a16:creationId xmlns:a16="http://schemas.microsoft.com/office/drawing/2014/main" id="{DDDD3718-5188-B845-84BD-87C98B374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如何面向大规模开放应用是汉语分词研究亟待解决的挑战</a:t>
            </a:r>
          </a:p>
          <a:p>
            <a:pPr lvl="1"/>
            <a:r>
              <a:rPr lang="zh-CN" altLang="en-US" dirty="0"/>
              <a:t>如何识别未登录词</a:t>
            </a:r>
          </a:p>
          <a:p>
            <a:pPr lvl="1"/>
            <a:r>
              <a:rPr lang="zh-CN" altLang="en-US" dirty="0"/>
              <a:t>如何利用语言学知识</a:t>
            </a:r>
          </a:p>
          <a:p>
            <a:pPr lvl="1"/>
            <a:r>
              <a:rPr lang="zh-CN" altLang="en-US" dirty="0"/>
              <a:t>词语边界歧义处理</a:t>
            </a:r>
          </a:p>
          <a:p>
            <a:pPr lvl="1"/>
            <a:r>
              <a:rPr lang="zh-CN" altLang="en-US" dirty="0"/>
              <a:t>实时性应用中的效率问题 </a:t>
            </a:r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1610995D-8E9E-1241-8361-8936AA154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2018110"/>
            <a:ext cx="68580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sz="135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76043E-ACE1-D547-9FC3-EFCFE8E43834}"/>
              </a:ext>
            </a:extLst>
          </p:cNvPr>
          <p:cNvSpPr txBox="1"/>
          <p:nvPr/>
        </p:nvSpPr>
        <p:spPr>
          <a:xfrm>
            <a:off x="2590800" y="2730381"/>
            <a:ext cx="4635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南京市长江大桥</a:t>
            </a:r>
            <a:endParaRPr kumimoji="1" lang="en-US" altLang="zh-CN" b="1" dirty="0"/>
          </a:p>
          <a:p>
            <a:endParaRPr kumimoji="1" lang="en-US" altLang="zh-CN" b="1" dirty="0"/>
          </a:p>
          <a:p>
            <a:r>
              <a:rPr lang="zh-CN" altLang="en-US" b="1" dirty="0"/>
              <a:t>还好我一把把把把住了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我也想过过儿过过的生活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校长说衣服上除了校徽别别别的</a:t>
            </a:r>
          </a:p>
        </p:txBody>
      </p:sp>
    </p:spTree>
    <p:extLst>
      <p:ext uri="{BB962C8B-B14F-4D97-AF65-F5344CB8AC3E}">
        <p14:creationId xmlns:p14="http://schemas.microsoft.com/office/powerpoint/2010/main" val="335015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9AF57-A441-A44D-9776-16FA4B70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LSI</a:t>
            </a:r>
            <a:r>
              <a:rPr kumimoji="1" lang="zh-CN" altLang="en-US" dirty="0"/>
              <a:t>第二步：对特征根进行排序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92C1DB-17B0-104A-9EA0-539E96BAA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411598"/>
                <a:ext cx="8229600" cy="2955468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sz="1600" dirty="0"/>
                  <a:t>原</a:t>
                </a:r>
                <a14:m>
                  <m:oMath xmlns:m="http://schemas.openxmlformats.org/officeDocument/2006/math">
                    <m:r>
                      <a:rPr kumimoji="1" lang="zh-CN" altLang="en-US" sz="1600" i="1" smtClean="0">
                        <a:latin typeface="Cambria Math" panose="02040503050406030204" pitchFamily="18" charset="0"/>
                      </a:rPr>
                      <m:t>特征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</a:rPr>
                      <m:t>根</m:t>
                    </m:r>
                    <m:r>
                      <a:rPr kumimoji="1" lang="zh-CN" altLang="en-US" sz="1600" i="1" smtClean="0">
                        <a:latin typeface="Cambria Math" panose="02040503050406030204" pitchFamily="18" charset="0"/>
                      </a:rPr>
                      <m:t>矩阵</m:t>
                    </m:r>
                    <m:r>
                      <m:rPr>
                        <m:sty m:val="p"/>
                      </m:rPr>
                      <a:rPr kumimoji="1" lang="en-US" altLang="zh-CN" sz="160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排序后的特征根矩阵</a:t>
                </a:r>
                <a:r>
                  <a:rPr kumimoji="1" lang="en-US" altLang="zh-CN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6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kumimoji="1" lang="en-US" altLang="zh-CN" sz="1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6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kumimoji="1" lang="en-US" altLang="zh-CN" sz="1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600" dirty="0"/>
                  <a:t>，其中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≥⋯≥</m:t>
                    </m:r>
                    <m:sSubSup>
                      <m:sSub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sz="1600" dirty="0"/>
              </a:p>
              <a:p>
                <a:r>
                  <a:rPr lang="zh-CN" altLang="en-US" sz="1600" dirty="0"/>
                  <a:t>左特征向量</a:t>
                </a:r>
                <a:r>
                  <a:rPr lang="zh-CN" altLang="en-US" sz="1600" dirty="0">
                    <a:latin typeface="Times" pitchFamily="2" charset="0"/>
                  </a:rPr>
                  <a:t>矩阵也按照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6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kumimoji="1" lang="en-US" altLang="zh-CN" sz="16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Times" pitchFamily="2" charset="0"/>
                  </a:rPr>
                  <a:t>进行相应的调整</a:t>
                </a:r>
                <a:endParaRPr lang="en-US" altLang="zh-CN" sz="1600" dirty="0">
                  <a:latin typeface="Times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1400" dirty="0">
                    <a:latin typeface="Times" pitchFamily="2" charset="0"/>
                  </a:rPr>
                  <a:t>所对应的</a:t>
                </a:r>
                <a:r>
                  <a:rPr lang="zh-CN" altLang="en-US" sz="1400" dirty="0">
                    <a:solidFill>
                      <a:srgbClr val="00B050"/>
                    </a:solidFill>
                    <a:latin typeface="Times" pitchFamily="2" charset="0"/>
                  </a:rPr>
                  <a:t>左</a:t>
                </a:r>
                <a:r>
                  <a:rPr lang="zh-CN" altLang="en-US" sz="1400" dirty="0">
                    <a:latin typeface="Times" pitchFamily="2" charset="0"/>
                  </a:rPr>
                  <a:t>特征向量调整到</a:t>
                </a:r>
                <a:r>
                  <a:rPr lang="en-US" altLang="zh-CN" sz="1400" b="1" dirty="0">
                    <a:solidFill>
                      <a:srgbClr val="00B050"/>
                    </a:solidFill>
                    <a:latin typeface="Times" pitchFamily="2" charset="0"/>
                  </a:rPr>
                  <a:t>U</a:t>
                </a:r>
                <a:r>
                  <a:rPr lang="zh-CN" altLang="en-US" sz="1400" dirty="0">
                    <a:latin typeface="Times" pitchFamily="2" charset="0"/>
                  </a:rPr>
                  <a:t>的第</a:t>
                </a:r>
                <a:r>
                  <a:rPr lang="en-US" altLang="zh-CN" sz="1400" i="1" dirty="0" err="1">
                    <a:solidFill>
                      <a:srgbClr val="C00000"/>
                    </a:solidFill>
                    <a:latin typeface="Times" pitchFamily="2" charset="0"/>
                  </a:rPr>
                  <a:t>i</a:t>
                </a:r>
                <a:r>
                  <a:rPr lang="zh-CN" altLang="en-US" sz="1400" dirty="0">
                    <a:latin typeface="Times" pitchFamily="2" charset="0"/>
                  </a:rPr>
                  <a:t>列</a:t>
                </a:r>
                <a:endParaRPr lang="en-US" altLang="zh-CN" sz="1400" dirty="0">
                  <a:latin typeface="Times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1400" dirty="0">
                    <a:latin typeface="Times" pitchFamily="2" charset="0"/>
                  </a:rPr>
                  <a:t>所对应的</a:t>
                </a:r>
                <a:r>
                  <a:rPr lang="zh-CN" altLang="en-US" sz="1400" dirty="0">
                    <a:solidFill>
                      <a:srgbClr val="00B050"/>
                    </a:solidFill>
                    <a:latin typeface="Times" pitchFamily="2" charset="0"/>
                  </a:rPr>
                  <a:t>右</a:t>
                </a:r>
                <a:r>
                  <a:rPr lang="zh-CN" altLang="en-US" sz="1400" dirty="0">
                    <a:latin typeface="Times" pitchFamily="2" charset="0"/>
                  </a:rPr>
                  <a:t>特征向量调整到</a:t>
                </a:r>
                <a:r>
                  <a:rPr lang="en-US" altLang="zh-CN" sz="1400" b="1" dirty="0">
                    <a:solidFill>
                      <a:srgbClr val="00B050"/>
                    </a:solidFill>
                    <a:latin typeface="Times" pitchFamily="2" charset="0"/>
                  </a:rPr>
                  <a:t>V</a:t>
                </a:r>
                <a:r>
                  <a:rPr lang="zh-CN" altLang="en-US" sz="1400" dirty="0">
                    <a:latin typeface="Times" pitchFamily="2" charset="0"/>
                  </a:rPr>
                  <a:t>的第</a:t>
                </a:r>
                <a:r>
                  <a:rPr lang="en-US" altLang="zh-CN" sz="1400" i="1" dirty="0" err="1">
                    <a:solidFill>
                      <a:srgbClr val="C00000"/>
                    </a:solidFill>
                    <a:latin typeface="Times" pitchFamily="2" charset="0"/>
                  </a:rPr>
                  <a:t>i</a:t>
                </a:r>
                <a:r>
                  <a:rPr lang="zh-CN" altLang="en-US" sz="1400" dirty="0">
                    <a:latin typeface="Times" pitchFamily="2" charset="0"/>
                  </a:rPr>
                  <a:t>列</a:t>
                </a:r>
                <a:endParaRPr lang="en-US" altLang="zh-CN" sz="1400" dirty="0">
                  <a:latin typeface="Times" pitchFamily="2" charset="0"/>
                </a:endParaRPr>
              </a:p>
              <a:p>
                <a:r>
                  <a:rPr lang="zh-CN" altLang="en-US" sz="1600" dirty="0"/>
                  <a:t>调整后，等号依然成立</a:t>
                </a:r>
                <a:endParaRPr lang="en-US" altLang="zh-CN" sz="1600" dirty="0"/>
              </a:p>
              <a:p>
                <a:r>
                  <a:rPr lang="zh-CN" altLang="en-US" sz="1600" dirty="0"/>
                  <a:t>为表述简单：以下</a:t>
                </a:r>
                <a:r>
                  <a:rPr lang="en-US" altLang="zh-CN" sz="1600" dirty="0"/>
                  <a:t>PPT</a:t>
                </a:r>
                <a:r>
                  <a:rPr lang="zh-CN" altLang="en-US" sz="1600" dirty="0"/>
                  <a:t>中，依然用符号</a:t>
                </a:r>
                <a:r>
                  <a:rPr lang="en-US" altLang="zh-CN" sz="1600" b="1" dirty="0">
                    <a:latin typeface="Times" pitchFamily="2" charset="0"/>
                  </a:rPr>
                  <a:t>U</a:t>
                </a:r>
                <a:r>
                  <a:rPr lang="zh-CN" altLang="en-US" sz="1600" b="1" dirty="0">
                    <a:latin typeface="Times" pitchFamily="2" charset="0"/>
                  </a:rPr>
                  <a:t>、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zh-CN" altLang="en-US" sz="1600" b="1" dirty="0">
                    <a:latin typeface="Times" pitchFamily="2" charset="0"/>
                  </a:rPr>
                  <a:t>、</a:t>
                </a:r>
                <a:r>
                  <a:rPr lang="en-US" altLang="zh-CN" sz="1600" b="1" dirty="0">
                    <a:latin typeface="Times" pitchFamily="2" charset="0"/>
                  </a:rPr>
                  <a:t>V</a:t>
                </a:r>
                <a:r>
                  <a:rPr lang="zh-CN" altLang="en-US" sz="1600" dirty="0"/>
                  <a:t>表示调整后的矩阵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92C1DB-17B0-104A-9EA0-539E96BAA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411598"/>
                <a:ext cx="8229600" cy="2955468"/>
              </a:xfrm>
              <a:blipFill rotWithShape="0">
                <a:blip r:embed="rId3"/>
                <a:stretch>
                  <a:fillRect l="-296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2C707B83-BAE7-6246-A78B-42211925B1DB}"/>
              </a:ext>
            </a:extLst>
          </p:cNvPr>
          <p:cNvGrpSpPr/>
          <p:nvPr/>
        </p:nvGrpSpPr>
        <p:grpSpPr>
          <a:xfrm>
            <a:off x="367571" y="819150"/>
            <a:ext cx="8621032" cy="1592449"/>
            <a:chOff x="165694" y="3110178"/>
            <a:chExt cx="8621032" cy="159244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C6FD584-160A-BC4F-9E30-8FB16EE1C15C}"/>
                </a:ext>
              </a:extLst>
            </p:cNvPr>
            <p:cNvGrpSpPr/>
            <p:nvPr/>
          </p:nvGrpSpPr>
          <p:grpSpPr>
            <a:xfrm>
              <a:off x="165694" y="3110178"/>
              <a:ext cx="8621032" cy="1592449"/>
              <a:chOff x="165694" y="3110178"/>
              <a:chExt cx="8621032" cy="1592449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E813B98-BA62-3143-911B-FA49E80961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6618"/>
              <a:stretch/>
            </p:blipFill>
            <p:spPr>
              <a:xfrm>
                <a:off x="165694" y="3111389"/>
                <a:ext cx="4668404" cy="1591238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0AD6D0C-E9F4-6247-9F8D-52528968BF86}"/>
                  </a:ext>
                </a:extLst>
              </p:cNvPr>
              <p:cNvSpPr txBox="1"/>
              <p:nvPr/>
            </p:nvSpPr>
            <p:spPr>
              <a:xfrm>
                <a:off x="2946333" y="3365027"/>
                <a:ext cx="48688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/>
                  <a:t>=</a:t>
                </a:r>
                <a:endParaRPr kumimoji="1" lang="zh-CN" altLang="en-US" dirty="0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570B246F-A9DE-CD4C-8395-B4F18B5C32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092" r="19"/>
              <a:stretch/>
            </p:blipFill>
            <p:spPr>
              <a:xfrm>
                <a:off x="5554098" y="3111389"/>
                <a:ext cx="3232628" cy="1591238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F92698-A6C4-6346-AD4B-9FF1214CB025}"/>
                  </a:ext>
                </a:extLst>
              </p:cNvPr>
              <p:cNvSpPr/>
              <p:nvPr/>
            </p:nvSpPr>
            <p:spPr>
              <a:xfrm>
                <a:off x="4834098" y="3110178"/>
                <a:ext cx="1459336" cy="254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B2EBE0-E912-7841-9D2F-33A79A03F04B}"/>
                  </a:ext>
                </a:extLst>
              </p:cNvPr>
              <p:cNvSpPr/>
              <p:nvPr/>
            </p:nvSpPr>
            <p:spPr>
              <a:xfrm>
                <a:off x="4429496" y="4119257"/>
                <a:ext cx="1268192" cy="583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337A4C6-C1AA-FF4A-AF07-85A6635D8E80}"/>
                  </a:ext>
                </a:extLst>
              </p:cNvPr>
              <p:cNvSpPr/>
              <p:nvPr/>
            </p:nvSpPr>
            <p:spPr>
              <a:xfrm>
                <a:off x="4869723" y="3365027"/>
                <a:ext cx="72000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24F14839-DE3A-C94A-BF76-95532D0CC4E0}"/>
                </a:ext>
              </a:extLst>
            </p:cNvPr>
            <p:cNvCxnSpPr/>
            <p:nvPr/>
          </p:nvCxnSpPr>
          <p:spPr>
            <a:xfrm>
              <a:off x="4869723" y="3365027"/>
              <a:ext cx="720000" cy="7200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613F622-97C1-0C48-A361-3AB99E876A4A}"/>
                </a:ext>
              </a:extLst>
            </p:cNvPr>
            <p:cNvSpPr txBox="1"/>
            <p:nvPr/>
          </p:nvSpPr>
          <p:spPr>
            <a:xfrm>
              <a:off x="5216787" y="3399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E75B7A4-AC3A-F546-8527-AEB474B19773}"/>
                </a:ext>
              </a:extLst>
            </p:cNvPr>
            <p:cNvSpPr txBox="1"/>
            <p:nvPr/>
          </p:nvSpPr>
          <p:spPr>
            <a:xfrm>
              <a:off x="4928037" y="371349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1AEA4AE-04E8-044C-BF08-120D73448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4987" y="4117060"/>
              <a:ext cx="503486" cy="4566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83F5CD2-7B33-2F4A-AFD3-ABD70746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8280" y="3139170"/>
              <a:ext cx="461978" cy="37535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325142-951E-1647-8102-0E9E34672116}"/>
                  </a:ext>
                </a:extLst>
              </p:cNvPr>
              <p:cNvSpPr/>
              <p:nvPr/>
            </p:nvSpPr>
            <p:spPr>
              <a:xfrm>
                <a:off x="5199806" y="1187301"/>
                <a:ext cx="4635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325142-951E-1647-8102-0E9E34672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806" y="1187301"/>
                <a:ext cx="4635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6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9FE15-BF2E-3A49-8188-3032B8A6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LSI</a:t>
            </a:r>
            <a:r>
              <a:rPr kumimoji="1" lang="zh-CN" altLang="en-US" dirty="0"/>
              <a:t>第三步：只保留前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个特征值，其余置零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EFDE02-C034-DF46-96C1-4F32C5B6B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36164"/>
                <a:ext cx="8229600" cy="170193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zh-CN" altLang="en-US" dirty="0"/>
                  <a:t>等号不再成立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zh-CN" altLang="en-US" dirty="0"/>
                  <a:t>：只保留了前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个特征值的对角阵</a:t>
                </a:r>
                <a:endParaRPr kumimoji="1" lang="en-US" altLang="zh-CN" dirty="0"/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rank(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rank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rank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>
                                        <a:latin typeface="Cambria Math" panose="02040503050406030204" pitchFamily="18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zh-CN" altLang="en-US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rank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func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与文档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单词的数目而言，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比较小，如：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K=50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等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低秩近似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EFDE02-C034-DF46-96C1-4F32C5B6B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36164"/>
                <a:ext cx="8229600" cy="1701932"/>
              </a:xfrm>
              <a:blipFill>
                <a:blip r:embed="rId2"/>
                <a:stretch>
                  <a:fillRect l="-617" t="-2963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B71ABB2-1520-0C47-920C-8A0C767B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92" y="1034885"/>
            <a:ext cx="5725616" cy="2076648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3C76BF3F-F486-D441-AAB0-A98213BA0812}"/>
              </a:ext>
            </a:extLst>
          </p:cNvPr>
          <p:cNvSpPr/>
          <p:nvPr/>
        </p:nvSpPr>
        <p:spPr>
          <a:xfrm>
            <a:off x="1157845" y="1191731"/>
            <a:ext cx="538570" cy="2321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word</a:t>
            </a:r>
            <a:endParaRPr lang="en-US" dirty="0"/>
          </a:p>
        </p:txBody>
      </p:sp>
      <p:sp>
        <p:nvSpPr>
          <p:cNvPr id="6" name="Line 9">
            <a:extLst>
              <a:ext uri="{FF2B5EF4-FFF2-40B4-BE49-F238E27FC236}">
                <a16:creationId xmlns:a16="http://schemas.microsoft.com/office/drawing/2014/main" id="{E4ACF93E-0C24-274F-A497-2DBFAF09E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508" y="1515161"/>
            <a:ext cx="469083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D6282E-BB7D-0147-B879-0FF49071E6E8}"/>
              </a:ext>
            </a:extLst>
          </p:cNvPr>
          <p:cNvSpPr/>
          <p:nvPr/>
        </p:nvSpPr>
        <p:spPr>
          <a:xfrm>
            <a:off x="1606049" y="704850"/>
            <a:ext cx="894823" cy="2321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document</a:t>
            </a:r>
            <a:endParaRPr lang="en-US" dirty="0"/>
          </a:p>
        </p:txBody>
      </p:sp>
      <p:sp>
        <p:nvSpPr>
          <p:cNvPr id="8" name="Line 15">
            <a:extLst>
              <a:ext uri="{FF2B5EF4-FFF2-40B4-BE49-F238E27FC236}">
                <a16:creationId xmlns:a16="http://schemas.microsoft.com/office/drawing/2014/main" id="{FCCC3B35-2786-FC40-B48C-FF26E212F53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991969" y="1160812"/>
            <a:ext cx="343253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5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2A845-4983-9441-8FB6-9DF1EF2A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LSI</a:t>
            </a:r>
            <a:r>
              <a:rPr kumimoji="1"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4FE591C2-D725-8349-B6EA-8BB55D1A3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30361"/>
                <a:ext cx="8229600" cy="2187113"/>
              </a:xfrm>
            </p:spPr>
            <p:txBody>
              <a:bodyPr>
                <a:normAutofit fontScale="62500" lnSpcReduction="20000"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给定一个文档集合，构建单词</a:t>
                </a:r>
                <a:r>
                  <a:rPr lang="en-US" altLang="zh-CN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-</a:t>
                </a:r>
                <a:r>
                  <a:rPr lang="zh-CN" alt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文档共现矩阵</a:t>
                </a:r>
                <a:r>
                  <a:rPr lang="en-US" altLang="zh-CN" sz="28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D</a:t>
                </a:r>
                <a:r>
                  <a:rPr lang="zh-CN" altLang="en-US" sz="2800" dirty="0">
                    <a:latin typeface="Times" panose="02020603050405020304" pitchFamily="18" charset="0"/>
                    <a:cs typeface="Times" panose="02020603050405020304" pitchFamily="18" charset="0"/>
                  </a:rPr>
                  <a:t>（通常为稀疏矩阵）</a:t>
                </a:r>
                <a:endParaRPr lang="en-US" altLang="zh-CN" sz="2700" dirty="0">
                  <a:latin typeface="Times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700" dirty="0">
                    <a:latin typeface="Times" panose="02020603050405020304" pitchFamily="18" charset="0"/>
                  </a:rPr>
                  <a:t>对</a:t>
                </a:r>
                <a:r>
                  <a:rPr lang="en-US" altLang="zh-CN" sz="2700" b="1" dirty="0">
                    <a:latin typeface="Times" panose="02020603050405020304" pitchFamily="18" charset="0"/>
                  </a:rPr>
                  <a:t>D</a:t>
                </a:r>
                <a:r>
                  <a:rPr lang="zh-CN" altLang="en-US" sz="2700" dirty="0">
                    <a:latin typeface="Times" panose="02020603050405020304" pitchFamily="18" charset="0"/>
                  </a:rPr>
                  <a:t>进行</a:t>
                </a:r>
                <a:r>
                  <a:rPr lang="en-US" altLang="zh-CN" sz="2700" dirty="0">
                    <a:latin typeface="Times" panose="02020603050405020304" pitchFamily="18" charset="0"/>
                  </a:rPr>
                  <a:t>SVD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700" dirty="0">
                    <a:latin typeface="Times" panose="02020603050405020304" pitchFamily="18" charset="0"/>
                  </a:rPr>
                  <a:t>将特征值矩阵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70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700" dirty="0">
                    <a:latin typeface="Times" panose="02020603050405020304" pitchFamily="18" charset="0"/>
                  </a:rPr>
                  <a:t>按照从大到小排序</a:t>
                </a:r>
                <a:endParaRPr lang="en-US" altLang="zh-CN" sz="2700" dirty="0">
                  <a:latin typeface="Times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700" dirty="0">
                    <a:latin typeface="Times" panose="02020603050405020304" pitchFamily="18" charset="0"/>
                  </a:rPr>
                  <a:t>保留</a:t>
                </a:r>
                <a14:m>
                  <m:oMath xmlns:m="http://schemas.openxmlformats.org/officeDocument/2006/math">
                    <m:r>
                      <a:rPr lang="en-US" altLang="zh-CN" sz="2700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700" dirty="0">
                    <a:latin typeface="Times" panose="02020603050405020304" pitchFamily="18" charset="0"/>
                  </a:rPr>
                  <a:t>个最大的特征值，其余置</a:t>
                </a:r>
                <a:r>
                  <a:rPr lang="en-US" altLang="zh-CN" sz="2700" dirty="0">
                    <a:latin typeface="Times" panose="02020603050405020304" pitchFamily="18" charset="0"/>
                  </a:rPr>
                  <a:t>0,</a:t>
                </a:r>
                <a:r>
                  <a:rPr lang="zh-CN" altLang="en-US" sz="2700" dirty="0">
                    <a:latin typeface="Times" panose="02020603050405020304" pitchFamily="18" charset="0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7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7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endParaRPr lang="en-US" altLang="zh-CN" sz="2700" dirty="0">
                  <a:latin typeface="Times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700" dirty="0">
                    <a:latin typeface="Times" panose="02020603050405020304" pitchFamily="18" charset="0"/>
                  </a:rPr>
                  <a:t>返回：</a:t>
                </a:r>
                <a:endParaRPr lang="en-US" altLang="zh-CN" sz="2700" dirty="0">
                  <a:latin typeface="Times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200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U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矩阵</a:t>
                </a:r>
                <a:r>
                  <a:rPr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的每一行，为对应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单词</a:t>
                </a:r>
                <a:r>
                  <a:rPr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的表达向量</a:t>
                </a:r>
                <a:r>
                  <a:rPr lang="en-US" altLang="zh-C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(K</a:t>
                </a:r>
                <a:r>
                  <a:rPr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维</a:t>
                </a:r>
                <a:r>
                  <a:rPr lang="en-US" altLang="zh-C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200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V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矩阵</a:t>
                </a:r>
                <a:r>
                  <a:rPr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的每一列，为对应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文档</a:t>
                </a:r>
                <a:r>
                  <a:rPr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的表达向量</a:t>
                </a:r>
                <a:r>
                  <a:rPr lang="en-US" altLang="zh-C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(K</a:t>
                </a:r>
                <a:r>
                  <a:rPr lang="zh-CN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维</a:t>
                </a:r>
                <a:r>
                  <a:rPr lang="en-US" altLang="zh-CN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4FE591C2-D725-8349-B6EA-8BB55D1A3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30361"/>
                <a:ext cx="8229600" cy="2187113"/>
              </a:xfrm>
              <a:blipFill>
                <a:blip r:embed="rId2"/>
                <a:stretch>
                  <a:fillRect l="-309" t="-1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F41E3AE5-AEB4-F14D-B921-C2648107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70" y="1473139"/>
            <a:ext cx="4293485" cy="1557222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86E5932D-FF64-0E48-B7A2-6B79D6695BA7}"/>
              </a:ext>
            </a:extLst>
          </p:cNvPr>
          <p:cNvSpPr/>
          <p:nvPr/>
        </p:nvSpPr>
        <p:spPr>
          <a:xfrm>
            <a:off x="1417369" y="1657342"/>
            <a:ext cx="942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word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91587440-B3CB-5944-8AA8-0FD8BADF1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8399" y="1846171"/>
            <a:ext cx="31176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3F7A068-073F-6D40-8D93-AE6DD6720140}"/>
              </a:ext>
            </a:extLst>
          </p:cNvPr>
          <p:cNvSpPr/>
          <p:nvPr/>
        </p:nvSpPr>
        <p:spPr>
          <a:xfrm>
            <a:off x="1917773" y="1070669"/>
            <a:ext cx="1368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document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FF4CFF-7BEF-6E45-AD2B-421F72D24E1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259824" y="1516527"/>
            <a:ext cx="372983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8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7AE90-01A3-E843-A929-79E1BF7F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：为何舍弃小的特征根？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7F316-FC60-A349-A96A-17427A13E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46" y="4089909"/>
            <a:ext cx="8484920" cy="903966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/>
              <a:t>特征根大</a:t>
            </a:r>
            <a:r>
              <a:rPr kumimoji="1" lang="en-US" altLang="zh-CN" dirty="0"/>
              <a:t>&lt;=&gt;</a:t>
            </a:r>
            <a:r>
              <a:rPr kumimoji="1" lang="zh-CN" altLang="en-US" dirty="0"/>
              <a:t>方差大</a:t>
            </a:r>
            <a:r>
              <a:rPr kumimoji="1" lang="en-US" altLang="zh-CN" dirty="0"/>
              <a:t>&lt;</a:t>
            </a:r>
            <a:r>
              <a:rPr kumimoji="1" lang="en-US" altLang="zh-CN" dirty="0">
                <a:sym typeface="Wingdings" pitchFamily="2" charset="2"/>
              </a:rPr>
              <a:t>=&gt;</a:t>
            </a:r>
            <a:r>
              <a:rPr kumimoji="1" lang="zh-CN" altLang="en-US" dirty="0">
                <a:sym typeface="Wingdings" pitchFamily="2" charset="2"/>
              </a:rPr>
              <a:t>能量大：此方向（特征向量方向）承载较多有效信息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/>
              <a:t>特征根小</a:t>
            </a:r>
            <a:r>
              <a:rPr kumimoji="1" lang="en-US" altLang="zh-CN" dirty="0"/>
              <a:t>&lt;=&gt;</a:t>
            </a:r>
            <a:r>
              <a:rPr kumimoji="1" lang="zh-CN" altLang="en-US" dirty="0"/>
              <a:t>方差小</a:t>
            </a:r>
            <a:r>
              <a:rPr kumimoji="1" lang="en-US" altLang="zh-CN" dirty="0"/>
              <a:t>&lt;</a:t>
            </a:r>
            <a:r>
              <a:rPr kumimoji="1" lang="en-US" altLang="zh-CN" dirty="0">
                <a:sym typeface="Wingdings" pitchFamily="2" charset="2"/>
              </a:rPr>
              <a:t>=&gt;</a:t>
            </a:r>
            <a:r>
              <a:rPr kumimoji="1" lang="zh-CN" altLang="en-US" dirty="0">
                <a:sym typeface="Wingdings" pitchFamily="2" charset="2"/>
              </a:rPr>
              <a:t>能量小：此方向的波动可能是噪声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舍弃小的特征根：降低表达维度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去除噪声信号</a:t>
            </a:r>
            <a:endParaRPr kumimoji="1" lang="en-US" altLang="zh-CN" dirty="0">
              <a:sym typeface="Wingdings" pitchFamily="2" charset="2"/>
            </a:endParaRPr>
          </a:p>
        </p:txBody>
      </p:sp>
      <p:pic>
        <p:nvPicPr>
          <p:cNvPr id="6" name="Picture 2" descr="https://upload.wikimedia.org/wikipedia/commons/1/15/GaussianScatterPCA.png">
            <a:extLst>
              <a:ext uri="{FF2B5EF4-FFF2-40B4-BE49-F238E27FC236}">
                <a16:creationId xmlns:a16="http://schemas.microsoft.com/office/drawing/2014/main" id="{D7F4B09E-FF48-9B4F-AC44-A0B2922B5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22" y="844742"/>
            <a:ext cx="2659099" cy="249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08A5832-F418-5943-A986-09600E02839F}"/>
              </a:ext>
            </a:extLst>
          </p:cNvPr>
          <p:cNvCxnSpPr>
            <a:cxnSpLocks/>
          </p:cNvCxnSpPr>
          <p:nvPr/>
        </p:nvCxnSpPr>
        <p:spPr>
          <a:xfrm>
            <a:off x="5648412" y="882975"/>
            <a:ext cx="1531703" cy="24569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30DB43BB-56A6-964A-B33C-7ACA54EC76F3}"/>
              </a:ext>
            </a:extLst>
          </p:cNvPr>
          <p:cNvSpPr/>
          <p:nvPr/>
        </p:nvSpPr>
        <p:spPr>
          <a:xfrm>
            <a:off x="6325242" y="1995992"/>
            <a:ext cx="108000" cy="10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9">
            <a:extLst>
              <a:ext uri="{FF2B5EF4-FFF2-40B4-BE49-F238E27FC236}">
                <a16:creationId xmlns:a16="http://schemas.microsoft.com/office/drawing/2014/main" id="{AF1DD1F9-748B-6148-A2E5-51DB600E769A}"/>
              </a:ext>
            </a:extLst>
          </p:cNvPr>
          <p:cNvCxnSpPr/>
          <p:nvPr/>
        </p:nvCxnSpPr>
        <p:spPr>
          <a:xfrm flipV="1">
            <a:off x="6413875" y="1632927"/>
            <a:ext cx="556697" cy="37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11">
            <a:extLst>
              <a:ext uri="{FF2B5EF4-FFF2-40B4-BE49-F238E27FC236}">
                <a16:creationId xmlns:a16="http://schemas.microsoft.com/office/drawing/2014/main" id="{8BB3B9DC-F415-F643-803B-4AEFB59D7644}"/>
              </a:ext>
            </a:extLst>
          </p:cNvPr>
          <p:cNvCxnSpPr/>
          <p:nvPr/>
        </p:nvCxnSpPr>
        <p:spPr>
          <a:xfrm>
            <a:off x="4934308" y="3635234"/>
            <a:ext cx="34667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4">
            <a:extLst>
              <a:ext uri="{FF2B5EF4-FFF2-40B4-BE49-F238E27FC236}">
                <a16:creationId xmlns:a16="http://schemas.microsoft.com/office/drawing/2014/main" id="{EDBBD050-6BCF-F644-8CC9-B5C666F8F27C}"/>
              </a:ext>
            </a:extLst>
          </p:cNvPr>
          <p:cNvCxnSpPr>
            <a:cxnSpLocks/>
          </p:cNvCxnSpPr>
          <p:nvPr/>
        </p:nvCxnSpPr>
        <p:spPr>
          <a:xfrm flipV="1">
            <a:off x="4934308" y="688770"/>
            <a:ext cx="0" cy="2946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DEC099-68C8-2244-BA00-C0691DB68956}"/>
                  </a:ext>
                </a:extLst>
              </p:cNvPr>
              <p:cNvSpPr txBox="1"/>
              <p:nvPr/>
            </p:nvSpPr>
            <p:spPr>
              <a:xfrm>
                <a:off x="7019694" y="1481752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DEC099-68C8-2244-BA00-C0691DB68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94" y="1481752"/>
                <a:ext cx="186269" cy="276999"/>
              </a:xfrm>
              <a:prstGeom prst="rect">
                <a:avLst/>
              </a:prstGeom>
              <a:blipFill>
                <a:blip r:embed="rId4"/>
                <a:stretch>
                  <a:fillRect l="-40000" r="-40000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1C16377D-E71A-C047-8B70-21B3E397CEBB}"/>
              </a:ext>
            </a:extLst>
          </p:cNvPr>
          <p:cNvSpPr/>
          <p:nvPr/>
        </p:nvSpPr>
        <p:spPr>
          <a:xfrm>
            <a:off x="1514941" y="36352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统计上：方差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0209FB5-F042-E741-A9F0-C646C2389B8E}"/>
              </a:ext>
            </a:extLst>
          </p:cNvPr>
          <p:cNvSpPr/>
          <p:nvPr/>
        </p:nvSpPr>
        <p:spPr>
          <a:xfrm>
            <a:off x="5648412" y="364088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物理上：能量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94510F-2089-F948-B24E-E65A96F948AA}"/>
              </a:ext>
            </a:extLst>
          </p:cNvPr>
          <p:cNvSpPr/>
          <p:nvPr/>
        </p:nvSpPr>
        <p:spPr>
          <a:xfrm>
            <a:off x="7069744" y="30596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7F03156-4C1D-A94F-9789-4D59EE4DA2A7}"/>
              </a:ext>
            </a:extLst>
          </p:cNvPr>
          <p:cNvSpPr/>
          <p:nvPr/>
        </p:nvSpPr>
        <p:spPr>
          <a:xfrm>
            <a:off x="5551034" y="6098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44607D-BC38-6B42-8FE9-89E7ECF1A492}"/>
              </a:ext>
            </a:extLst>
          </p:cNvPr>
          <p:cNvSpPr txBox="1"/>
          <p:nvPr/>
        </p:nvSpPr>
        <p:spPr>
          <a:xfrm>
            <a:off x="7229266" y="2269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橡皮筋</a:t>
            </a:r>
          </a:p>
        </p:txBody>
      </p:sp>
    </p:spTree>
    <p:extLst>
      <p:ext uri="{BB962C8B-B14F-4D97-AF65-F5344CB8AC3E}">
        <p14:creationId xmlns:p14="http://schemas.microsoft.com/office/powerpoint/2010/main" val="68902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理解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LSI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：左特征向量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是什么？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1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66848"/>
                <a:ext cx="8229600" cy="167579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D: </a:t>
                </a:r>
                <a:r>
                  <a:rPr lang="zh-CN" altLang="en-US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每一个文档由所有的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M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个</a:t>
                </a:r>
                <a:r>
                  <a:rPr lang="zh-CN" altLang="en-US" b="0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单词</a:t>
                </a:r>
                <a:r>
                  <a:rPr lang="zh-CN" altLang="en-US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进行表示，每一个维度表示此单词是否在文档中出现的</a:t>
                </a:r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TF-IDF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为</a:t>
                </a:r>
                <a:r>
                  <a:rPr lang="en-US" altLang="zh-CN" dirty="0">
                    <a:latin typeface="Times" panose="02020603050405020304" pitchFamily="18" charset="0"/>
                    <a:cs typeface="Times" panose="02020603050405020304" pitchFamily="18" charset="0"/>
                  </a:rPr>
                  <a:t>M</a:t>
                </a:r>
                <a:r>
                  <a:rPr lang="zh-CN" alt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维向量，每一个维度对应一个</a:t>
                </a:r>
                <a:r>
                  <a:rPr lang="zh-CN" altLang="en-US" dirty="0">
                    <a:solidFill>
                      <a:srgbClr val="FF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单词</a:t>
                </a:r>
                <a:endParaRPr lang="en-US" altLang="zh-CN" dirty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对应由</a:t>
                </a:r>
                <a:r>
                  <a:rPr lang="zh-CN" altLang="en-US" dirty="0">
                    <a:solidFill>
                      <a:srgbClr val="FF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所有单词张成的空间</a:t>
                </a:r>
                <a:r>
                  <a:rPr lang="zh-CN" alt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中，方差最大的方向</a:t>
                </a:r>
                <a:endParaRPr lang="en-US" altLang="zh-CN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对应与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垂直的所有方向中，方差最大的方向</a:t>
                </a:r>
                <a:endParaRPr lang="en-US" altLang="zh-CN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altLang="zh-CN" dirty="0">
                    <a:latin typeface="Times" panose="02020603050405020304" pitchFamily="18" charset="0"/>
                    <a:cs typeface="Times" panose="02020603050405020304" pitchFamily="18" charset="0"/>
                  </a:rPr>
                  <a:t>……</a:t>
                </a:r>
                <a:endParaRPr lang="zh-CN" alt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内容占位符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66848"/>
                <a:ext cx="8229600" cy="1675798"/>
              </a:xfrm>
              <a:blipFill>
                <a:blip r:embed="rId2"/>
                <a:stretch>
                  <a:fillRect l="-463" t="-3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64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66789"/>
            <a:ext cx="4294212" cy="15574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4665" y="1522866"/>
            <a:ext cx="5405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word</a:t>
            </a:r>
            <a:endParaRPr lang="en-US" sz="1350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2144912" y="1765439"/>
            <a:ext cx="351812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2320818" y="1157705"/>
            <a:ext cx="8675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document</a:t>
            </a:r>
            <a:endParaRPr lang="en-US" sz="1350" dirty="0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 rot="5400000">
            <a:off x="2610258" y="1499677"/>
            <a:ext cx="25744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693226" y="897900"/>
                <a:ext cx="1805238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7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zh-CN" sz="270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zh-CN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7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7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7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226" y="897900"/>
                <a:ext cx="1805238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理解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LSI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：右特征向量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V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是什么？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49"/>
                <a:ext cx="8229600" cy="42278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从另外一个角度看待被分解矩阵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每一个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单词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由所有的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N</a:t>
                </a:r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个文档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进行表示，每一个维度表示此文档中是否出现该单词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为</a:t>
                </a:r>
                <a:r>
                  <a:rPr lang="en-US" altLang="zh-CN" dirty="0">
                    <a:latin typeface="Times" panose="02020603050405020304" pitchFamily="18" charset="0"/>
                    <a:cs typeface="Times" panose="02020603050405020304" pitchFamily="18" charset="0"/>
                  </a:rPr>
                  <a:t>N</a:t>
                </a:r>
                <a:r>
                  <a:rPr lang="zh-CN" alt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维向量，每一个维度对应一个</a:t>
                </a:r>
                <a:r>
                  <a:rPr lang="zh-CN" altLang="en-US" dirty="0">
                    <a:solidFill>
                      <a:srgbClr val="FF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文档</a:t>
                </a:r>
                <a:endParaRPr lang="en-US" altLang="zh-CN" dirty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对应由</a:t>
                </a:r>
                <a:r>
                  <a:rPr lang="zh-CN" altLang="en-US" dirty="0">
                    <a:solidFill>
                      <a:srgbClr val="FF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所有文档张成的空间</a:t>
                </a:r>
                <a:r>
                  <a:rPr lang="zh-CN" alt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中，方差最大的方向</a:t>
                </a:r>
                <a:endParaRPr lang="en-US" altLang="zh-C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对应与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垂直的所有方向中，方差最大的方向</a:t>
                </a:r>
                <a:endParaRPr lang="en-US" altLang="zh-CN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altLang="zh-CN" dirty="0">
                    <a:latin typeface="Times" panose="02020603050405020304" pitchFamily="18" charset="0"/>
                  </a:rPr>
                  <a:t>……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3429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49"/>
                <a:ext cx="8229600" cy="4227863"/>
              </a:xfrm>
              <a:blipFill>
                <a:blip r:embed="rId2"/>
                <a:stretch>
                  <a:fillRect l="-617" r="-3549" b="-1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65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23" y="1483867"/>
            <a:ext cx="4020362" cy="1458162"/>
          </a:xfrm>
          <a:prstGeom prst="rect">
            <a:avLst/>
          </a:prstGeom>
        </p:spPr>
      </p:pic>
      <p:sp>
        <p:nvSpPr>
          <p:cNvPr id="11" name="Rectangle 5"/>
          <p:cNvSpPr/>
          <p:nvPr/>
        </p:nvSpPr>
        <p:spPr>
          <a:xfrm>
            <a:off x="2039428" y="1539944"/>
            <a:ext cx="5405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word</a:t>
            </a:r>
            <a:endParaRPr lang="en-US" sz="1350" dirty="0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2199675" y="1782517"/>
            <a:ext cx="351812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Rectangle 7"/>
          <p:cNvSpPr/>
          <p:nvPr/>
        </p:nvSpPr>
        <p:spPr>
          <a:xfrm>
            <a:off x="2375581" y="1174784"/>
            <a:ext cx="8675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document</a:t>
            </a:r>
            <a:endParaRPr lang="en-US" sz="1350" dirty="0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rot="5400000">
            <a:off x="2665021" y="1516755"/>
            <a:ext cx="25744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097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：一个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维的向量，包含每个单词在第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个主题所对应的权重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由于对应的特征根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个特征向量对计算不造成影响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charset="0"/>
                              </a:rPr>
                              <m:t>𝑲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b="1" i="1" smtClean="0">
                            <a:latin typeface="Cambria Math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：一个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维的向量，表示每个文档在第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个主题所对应的权重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单词的表达：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文档的表达：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zh-CN" altLang="en-US" i="1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66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3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LSI</a:t>
            </a:r>
            <a:r>
              <a:rPr lang="zh-CN" altLang="en-US" dirty="0"/>
              <a:t>示例：以关键词搜索场景为例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考虑以下</a:t>
            </a:r>
            <a:r>
              <a:rPr lang="en-US" altLang="zh-CN" dirty="0"/>
              <a:t>5</a:t>
            </a:r>
            <a:r>
              <a:rPr lang="zh-CN" altLang="en-US" dirty="0"/>
              <a:t>篇文档，与关键词查询“</a:t>
            </a:r>
            <a:r>
              <a:rPr lang="en-US" altLang="zh-CN" dirty="0"/>
              <a:t>dies, dagger</a:t>
            </a:r>
            <a:r>
              <a:rPr lang="zh-CN" altLang="en-US" dirty="0"/>
              <a:t>”</a:t>
            </a:r>
            <a:endParaRPr lang="en-US" dirty="0"/>
          </a:p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d1 : Romeo and Juliet. </a:t>
            </a:r>
          </a:p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d2 : Juliet: O happy dagger! </a:t>
            </a:r>
          </a:p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d3 : Romeo died by dagger. </a:t>
            </a:r>
          </a:p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d4 : “Live free or die”, that’s the New-Hampshire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‘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s motto. </a:t>
            </a:r>
          </a:p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d5 : Did you know, New-Hampshire is in New-England</a:t>
            </a:r>
          </a:p>
          <a:p>
            <a:endParaRPr lang="en-US" dirty="0"/>
          </a:p>
          <a:p>
            <a:r>
              <a:rPr lang="zh-CN" altLang="en-US" dirty="0"/>
              <a:t>你觉得文档</a:t>
            </a:r>
            <a:r>
              <a:rPr lang="en-US" altLang="zh-CN" dirty="0"/>
              <a:t>d1</a:t>
            </a:r>
            <a:r>
              <a:rPr lang="zh-CN" altLang="en-US" dirty="0"/>
              <a:t>和</a:t>
            </a:r>
            <a:r>
              <a:rPr lang="en-US" altLang="zh-CN" dirty="0"/>
              <a:t>d4</a:t>
            </a:r>
            <a:r>
              <a:rPr lang="zh-CN" altLang="en-US" dirty="0"/>
              <a:t>哪个与查询更相关？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计算机能自动推理出这个吗？</a:t>
            </a:r>
            <a:endParaRPr lang="en-US" dirty="0"/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6D380C88-83F5-3145-B685-886838884200}"/>
              </a:ext>
            </a:extLst>
          </p:cNvPr>
          <p:cNvSpPr txBox="1"/>
          <p:nvPr/>
        </p:nvSpPr>
        <p:spPr>
          <a:xfrm>
            <a:off x="6617748" y="3649200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1" lang="en-US" altLang="zh-CN" dirty="0">
                <a:solidFill>
                  <a:srgbClr val="C00000"/>
                </a:solidFill>
              </a:rPr>
              <a:t>d1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1" lang="en-US" altLang="zh-CN" dirty="0">
                <a:solidFill>
                  <a:srgbClr val="C00000"/>
                </a:solidFill>
              </a:rPr>
              <a:t>d4</a:t>
            </a:r>
          </a:p>
        </p:txBody>
      </p:sp>
      <p:sp>
        <p:nvSpPr>
          <p:cNvPr id="5" name="Rectangle 4"/>
          <p:cNvSpPr/>
          <p:nvPr/>
        </p:nvSpPr>
        <p:spPr>
          <a:xfrm>
            <a:off x="6783135" y="312598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288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LSI</a:t>
            </a:r>
            <a:r>
              <a:rPr lang="zh-CN" altLang="en-US" dirty="0"/>
              <a:t>示例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9849"/>
            <a:ext cx="3850631" cy="22685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71" y="1764007"/>
            <a:ext cx="4161503" cy="1420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201" y="3931265"/>
            <a:ext cx="2626442" cy="856694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813755" y="3342968"/>
            <a:ext cx="678426" cy="393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LSI</a:t>
            </a:r>
            <a:r>
              <a:rPr lang="zh-CN" altLang="en-US" dirty="0"/>
              <a:t>示例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1092200"/>
            <a:ext cx="6565900" cy="33909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83726" y="2133600"/>
                <a:ext cx="52873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726" y="2133600"/>
                <a:ext cx="528734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32255" y="3829664"/>
                <a:ext cx="548547" cy="4044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255" y="3829664"/>
                <a:ext cx="548547" cy="404406"/>
              </a:xfrm>
              <a:prstGeom prst="rect">
                <a:avLst/>
              </a:prstGeom>
              <a:blipFill rotWithShape="0"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>
            <a:extLst>
              <a:ext uri="{FF2B5EF4-FFF2-40B4-BE49-F238E27FC236}">
                <a16:creationId xmlns:a16="http://schemas.microsoft.com/office/drawing/2014/main" id="{B9CBC472-EBDB-DF44-A621-CEC69EEC0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未登录词</a:t>
            </a:r>
          </a:p>
        </p:txBody>
      </p:sp>
      <p:sp>
        <p:nvSpPr>
          <p:cNvPr id="381955" name="Rectangle 3">
            <a:extLst>
              <a:ext uri="{FF2B5EF4-FFF2-40B4-BE49-F238E27FC236}">
                <a16:creationId xmlns:a16="http://schemas.microsoft.com/office/drawing/2014/main" id="{DE9AD029-881E-4746-A08D-D39EF774A5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虽然一般的词典都能覆盖大多数的词语，但有相当一部分的词语不可能穷尽地收入系统词典中，这些词语称为未登录词</a:t>
            </a:r>
          </a:p>
          <a:p>
            <a:r>
              <a:rPr lang="zh-CN" altLang="en-US" dirty="0"/>
              <a:t>分类：</a:t>
            </a:r>
          </a:p>
          <a:p>
            <a:pPr lvl="1"/>
            <a:r>
              <a:rPr lang="zh-CN" altLang="en-US" dirty="0"/>
              <a:t>专有名词：中文人名、地名、机构名称、外国译名、时间词 </a:t>
            </a:r>
          </a:p>
          <a:p>
            <a:pPr lvl="1"/>
            <a:r>
              <a:rPr lang="zh-CN" altLang="en-US" dirty="0"/>
              <a:t>重叠词：“高高兴兴”、“研究研究” </a:t>
            </a:r>
          </a:p>
          <a:p>
            <a:pPr lvl="1"/>
            <a:r>
              <a:rPr lang="zh-CN" altLang="en-US" dirty="0"/>
              <a:t>派生词：“一次性用品” </a:t>
            </a:r>
          </a:p>
          <a:p>
            <a:pPr lvl="1"/>
            <a:r>
              <a:rPr lang="zh-CN" altLang="en-US" dirty="0"/>
              <a:t>与领域相关的术语：“互联网”</a:t>
            </a:r>
          </a:p>
        </p:txBody>
      </p:sp>
    </p:spTree>
    <p:extLst>
      <p:ext uri="{BB962C8B-B14F-4D97-AF65-F5344CB8AC3E}">
        <p14:creationId xmlns:p14="http://schemas.microsoft.com/office/powerpoint/2010/main" val="2838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LSI</a:t>
            </a:r>
            <a:r>
              <a:rPr lang="zh-CN" altLang="en-US" dirty="0"/>
              <a:t>示例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6517"/>
            <a:ext cx="8229600" cy="176709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09374"/>
            <a:ext cx="8180439" cy="7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LSI</a:t>
            </a:r>
            <a:r>
              <a:rPr lang="zh-CN" altLang="en-US" dirty="0"/>
              <a:t>示例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05" y="1064957"/>
            <a:ext cx="4876254" cy="36571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1064957"/>
            <a:ext cx="3529781" cy="7431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21225" y="1877889"/>
            <a:ext cx="38198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d1 : Romeo and Juliet. </a:t>
            </a:r>
          </a:p>
          <a:p>
            <a:pPr lvl="1"/>
            <a:r>
              <a:rPr lang="en-US" dirty="0"/>
              <a:t>d2 : Juliet: O happy dagger! </a:t>
            </a:r>
          </a:p>
          <a:p>
            <a:pPr lvl="1"/>
            <a:r>
              <a:rPr lang="en-US" dirty="0"/>
              <a:t>d3 : Romeo died by dagger. </a:t>
            </a:r>
          </a:p>
          <a:p>
            <a:pPr lvl="1"/>
            <a:r>
              <a:rPr lang="en-US" dirty="0"/>
              <a:t>d4 : “Live free or die”, that’s the New-Hampshire’s motto. </a:t>
            </a:r>
          </a:p>
          <a:p>
            <a:pPr lvl="1"/>
            <a:r>
              <a:rPr lang="en-US" dirty="0"/>
              <a:t>d5 : Did you know, New-Hampshire is in New-England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380C88-83F5-3145-B685-886838884200}"/>
              </a:ext>
            </a:extLst>
          </p:cNvPr>
          <p:cNvSpPr txBox="1"/>
          <p:nvPr/>
        </p:nvSpPr>
        <p:spPr>
          <a:xfrm>
            <a:off x="1100325" y="3979034"/>
            <a:ext cx="3537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将文档按照与</a:t>
            </a:r>
            <a:r>
              <a:rPr kumimoji="1" lang="en-US" altLang="zh-CN" dirty="0">
                <a:solidFill>
                  <a:srgbClr val="C00000"/>
                </a:solidFill>
              </a:rPr>
              <a:t>q</a:t>
            </a:r>
            <a:r>
              <a:rPr kumimoji="1" lang="zh-CN" altLang="en-US" dirty="0">
                <a:solidFill>
                  <a:srgbClr val="C00000"/>
                </a:solidFill>
              </a:rPr>
              <a:t>的</a:t>
            </a:r>
            <a:r>
              <a:rPr kumimoji="1" lang="en-US" altLang="zh-CN" dirty="0">
                <a:solidFill>
                  <a:srgbClr val="C00000"/>
                </a:solidFill>
              </a:rPr>
              <a:t>cosine</a:t>
            </a:r>
            <a:r>
              <a:rPr kumimoji="1" lang="zh-CN" altLang="en-US" dirty="0">
                <a:solidFill>
                  <a:srgbClr val="C00000"/>
                </a:solidFill>
              </a:rPr>
              <a:t>距离排序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1" lang="en-US" altLang="zh-CN" dirty="0">
                <a:solidFill>
                  <a:srgbClr val="C00000"/>
                </a:solidFill>
              </a:rPr>
              <a:t>d3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&gt;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d2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&gt;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d4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&gt;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d1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&gt;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d5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1" lang="en-US" altLang="zh-CN" dirty="0">
                <a:solidFill>
                  <a:srgbClr val="C00000"/>
                </a:solidFill>
              </a:rPr>
              <a:t>d3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&gt;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d1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&gt;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d2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&gt;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d4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&gt;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8101" y="4179089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63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话题模型，求解单词和文档的分布式表达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对单词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文档矩阵进行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分解，保留最大的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个特征值，其余置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是对原始输入矩阵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的低秩近似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数学优美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有效（被广泛应用于各种文本分析应用中）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低秩近似矩阵和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中有负值，不好解释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特征值、特征向量计算复杂度高（</a:t>
            </a:r>
            <a:r>
              <a:rPr lang="en-US" altLang="zh-CN" dirty="0"/>
              <a:t> M x N</a:t>
            </a:r>
            <a:r>
              <a:rPr lang="zh-CN" altLang="en-US" dirty="0"/>
              <a:t>矩阵，</a:t>
            </a:r>
            <a:r>
              <a:rPr lang="en-US" altLang="zh-CN" dirty="0"/>
              <a:t>N&lt;M</a:t>
            </a:r>
            <a:r>
              <a:rPr lang="zh-CN" altLang="en-US" dirty="0"/>
              <a:t>，复杂度</a:t>
            </a:r>
            <a:r>
              <a:rPr lang="en-US" altLang="zh-CN" dirty="0"/>
              <a:t> O(</a:t>
            </a:r>
            <a:r>
              <a:rPr lang="en-US" altLang="zh-CN" i="1" dirty="0"/>
              <a:t>MN</a:t>
            </a:r>
            <a:r>
              <a:rPr lang="en-US" altLang="zh-CN" i="1" baseline="30000" dirty="0"/>
              <a:t>2</a:t>
            </a:r>
            <a:r>
              <a:rPr lang="zh-CN" altLang="en-US" i="1" baseline="30000" dirty="0"/>
              <a:t> </a:t>
            </a:r>
            <a:r>
              <a:rPr lang="en-US" altLang="zh-CN" dirty="0"/>
              <a:t>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72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4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5B3B1-32E2-CE43-B6A0-0E220C53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更多的话题模型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84C9-E3DB-6845-8110-5289F3E1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55074"/>
            <a:ext cx="8229600" cy="2001075"/>
          </a:xfrm>
        </p:spPr>
        <p:txBody>
          <a:bodyPr/>
          <a:lstStyle/>
          <a:p>
            <a:r>
              <a:rPr kumimoji="1" lang="zh-CN" altLang="en-US" dirty="0"/>
              <a:t>采用不同的方式建模单词在文档中的</a:t>
            </a:r>
            <a:r>
              <a:rPr kumimoji="1" lang="zh-CN" altLang="en-US" dirty="0">
                <a:solidFill>
                  <a:srgbClr val="C00000"/>
                </a:solidFill>
              </a:rPr>
              <a:t>共现</a:t>
            </a:r>
            <a:r>
              <a:rPr kumimoji="1" lang="zh-CN" altLang="en-US" dirty="0"/>
              <a:t>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基于矩阵分解的方法，如：</a:t>
            </a:r>
            <a:r>
              <a:rPr kumimoji="1" lang="en-US" altLang="zh-CN" dirty="0"/>
              <a:t>SSI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基于概率图的方法，如：</a:t>
            </a:r>
            <a:r>
              <a:rPr kumimoji="1" lang="en-US" altLang="zh-CN" dirty="0"/>
              <a:t>PLSI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LDA</a:t>
            </a:r>
            <a:r>
              <a:rPr kumimoji="1" lang="zh-CN" altLang="en-US" dirty="0"/>
              <a:t>（最广为使用的话题模型）等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09EEC-7A14-3B40-B9F9-DCFCF6BB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88" y="909772"/>
            <a:ext cx="2416930" cy="1435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42C623-21AC-AE42-8AA9-B209C181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744" y="909757"/>
            <a:ext cx="2320968" cy="133467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6ACFB302-CED3-534E-A8FC-D36202CF0B4E}"/>
              </a:ext>
            </a:extLst>
          </p:cNvPr>
          <p:cNvSpPr/>
          <p:nvPr/>
        </p:nvSpPr>
        <p:spPr>
          <a:xfrm>
            <a:off x="4512623" y="1412240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44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8352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文本数据的预处理与表达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2839239" cy="2695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文本数据的预处理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文本数据的独热表达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文本数据的分布式表达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60000"/>
              </a:lnSpc>
              <a:buFont typeface="+mj-lt"/>
              <a:buAutoNum type="alphaLcParenR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分布表达背景介绍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lphaLcParenR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话题模型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lphaLcParenR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词嵌入模型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07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22444-E3C4-EB42-9FBE-550B9996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思考： “</a:t>
            </a:r>
            <a:r>
              <a:rPr lang="en" altLang="zh-CN" dirty="0" err="1"/>
              <a:t>bardiwac</a:t>
            </a:r>
            <a:r>
              <a:rPr kumimoji="1" lang="zh-CN" altLang="en-US" dirty="0"/>
              <a:t>”大致的含义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44AC2-F69F-654D-BE65-D3F94E296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6537366" cy="3937000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F8D25F-B4D8-CE4E-A6D9-E4CE34436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" y="985405"/>
            <a:ext cx="6567055" cy="32182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380C88-83F5-3145-B685-886838884200}"/>
              </a:ext>
            </a:extLst>
          </p:cNvPr>
          <p:cNvSpPr txBox="1"/>
          <p:nvPr/>
        </p:nvSpPr>
        <p:spPr>
          <a:xfrm>
            <a:off x="6804561" y="1948220"/>
            <a:ext cx="1933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zh-CN" altLang="en-US" dirty="0">
                <a:solidFill>
                  <a:srgbClr val="C00000"/>
                </a:solidFill>
              </a:rPr>
              <a:t>：一种红葡萄酒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：一个地名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C</a:t>
            </a:r>
            <a:r>
              <a:rPr kumimoji="1" lang="zh-CN" altLang="en-US" dirty="0">
                <a:solidFill>
                  <a:srgbClr val="C00000"/>
                </a:solidFill>
              </a:rPr>
              <a:t>：一个人名</a:t>
            </a:r>
          </a:p>
        </p:txBody>
      </p:sp>
      <p:sp>
        <p:nvSpPr>
          <p:cNvPr id="6" name="Rectangle 5"/>
          <p:cNvSpPr/>
          <p:nvPr/>
        </p:nvSpPr>
        <p:spPr>
          <a:xfrm>
            <a:off x="7354767" y="142500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826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019BF-511B-774F-B585-68917F27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为什么可以猜到？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411639-0812-E344-A4DE-5B8165A83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Bardiwac</a:t>
            </a:r>
            <a:r>
              <a:rPr kumimoji="1" lang="zh-CN" altLang="en-US" dirty="0"/>
              <a:t>在多个文档中的上下文是关键！！！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CFB90F-05E4-6A4B-B206-2DBFC146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59" y="1277150"/>
            <a:ext cx="6421482" cy="37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1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2C8BE-F484-CD45-83A8-C4C9355E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A707BF5-53DC-AC46-8E29-AF380EBC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11335"/>
            <a:ext cx="8229600" cy="1870447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关注于单词的分布式表达（后来的</a:t>
            </a:r>
            <a:r>
              <a:rPr kumimoji="1" lang="en-US" altLang="zh-CN" dirty="0"/>
              <a:t>doc2vec</a:t>
            </a:r>
            <a:r>
              <a:rPr kumimoji="1" lang="zh-CN" altLang="en-US" dirty="0"/>
              <a:t>考虑了文档表达）</a:t>
            </a:r>
            <a:endParaRPr kumimoji="1" lang="en-US" altLang="zh-CN" dirty="0"/>
          </a:p>
          <a:p>
            <a:r>
              <a:rPr kumimoji="1" lang="zh-CN" altLang="en-US" dirty="0"/>
              <a:t>核心想法：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两个单词的相似性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其对应的词向量的相似度</a:t>
            </a:r>
            <a:endParaRPr kumimoji="1" lang="en-US" altLang="zh-CN" dirty="0"/>
          </a:p>
          <a:p>
            <a:pPr lvl="1"/>
            <a:r>
              <a:rPr lang="zh-CN" altLang="en-US" dirty="0"/>
              <a:t>对文档集合中的每一个词（中心词），计算它周围的词（上下文）的相似度</a:t>
            </a:r>
            <a:endParaRPr lang="en-US" altLang="zh-CN" dirty="0"/>
          </a:p>
          <a:p>
            <a:pPr lvl="2"/>
            <a:r>
              <a:rPr lang="zh-CN" altLang="en-US" dirty="0"/>
              <a:t>用中心词去预测上下文所出现的单词</a:t>
            </a:r>
            <a:endParaRPr lang="en-US" altLang="zh-CN" dirty="0"/>
          </a:p>
          <a:p>
            <a:pPr lvl="2"/>
            <a:r>
              <a:rPr lang="zh-CN" altLang="en-US" dirty="0"/>
              <a:t>或者：用上下文出现的词预测中心词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3488E55F-36D5-B244-9B41-D92062C9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3" y="958190"/>
            <a:ext cx="3557816" cy="1899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5C467A-CAAA-254E-BCA9-D45874A6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45" y="1640115"/>
            <a:ext cx="5428265" cy="121788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52E311DC-7D27-C741-8F90-3C35FF8DAF00}"/>
              </a:ext>
            </a:extLst>
          </p:cNvPr>
          <p:cNvSpPr/>
          <p:nvPr/>
        </p:nvSpPr>
        <p:spPr>
          <a:xfrm>
            <a:off x="5140036" y="2507673"/>
            <a:ext cx="942109" cy="3503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" name="Rectangle 2"/>
          <p:cNvSpPr/>
          <p:nvPr/>
        </p:nvSpPr>
        <p:spPr>
          <a:xfrm>
            <a:off x="3920345" y="1017443"/>
            <a:ext cx="4978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Demo:</a:t>
            </a:r>
            <a:r>
              <a:rPr lang="zh-CN" altLang="en-US" dirty="0"/>
              <a:t> </a:t>
            </a:r>
            <a:r>
              <a:rPr lang="en-US" dirty="0">
                <a:hlinkClick r:id="rId4"/>
              </a:rPr>
              <a:t>http://bionlp-www.utu.fi/wv_demo/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1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词嵌入建模分布式假设中的</a:t>
            </a:r>
            <a:r>
              <a:rPr kumimoji="1" lang="zh-CN" altLang="en-US" dirty="0">
                <a:solidFill>
                  <a:srgbClr val="00B0F0"/>
                </a:solidFill>
              </a:rPr>
              <a:t>聚合</a:t>
            </a:r>
            <a:r>
              <a:rPr kumimoji="1" lang="zh-CN" altLang="en-US" dirty="0"/>
              <a:t>关系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E6C031-8DB3-B944-A2AE-3D47790C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5" y="1808786"/>
            <a:ext cx="2841607" cy="9095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60B3C8C-ACE0-4D40-8497-24E53DE6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73" y="1606282"/>
            <a:ext cx="2286000" cy="13145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6503BE-BF4F-3F43-A731-9FD8AF9BC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264" y="1638518"/>
            <a:ext cx="1587653" cy="1282335"/>
          </a:xfrm>
          <a:prstGeom prst="rect">
            <a:avLst/>
          </a:prstGeom>
        </p:spPr>
      </p:pic>
      <p:sp>
        <p:nvSpPr>
          <p:cNvPr id="21" name="右箭头 20">
            <a:extLst>
              <a:ext uri="{FF2B5EF4-FFF2-40B4-BE49-F238E27FC236}">
                <a16:creationId xmlns:a16="http://schemas.microsoft.com/office/drawing/2014/main" id="{454B44F1-AF57-3A4B-A057-62C3566F0FDD}"/>
              </a:ext>
            </a:extLst>
          </p:cNvPr>
          <p:cNvSpPr/>
          <p:nvPr/>
        </p:nvSpPr>
        <p:spPr>
          <a:xfrm>
            <a:off x="3245712" y="2096273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97BADF3B-C483-B94F-9E2A-337F8651EC4B}"/>
              </a:ext>
            </a:extLst>
          </p:cNvPr>
          <p:cNvSpPr/>
          <p:nvPr/>
        </p:nvSpPr>
        <p:spPr>
          <a:xfrm>
            <a:off x="6401722" y="2102085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7B515E1-AC2B-EA45-9AF4-98CFF665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84550"/>
            <a:ext cx="8229600" cy="1638300"/>
          </a:xfrm>
        </p:spPr>
        <p:txBody>
          <a:bodyPr/>
          <a:lstStyle/>
          <a:p>
            <a:r>
              <a:rPr kumimoji="1" lang="zh-CN" altLang="en-US" dirty="0"/>
              <a:t>词嵌入已经成为深度学习时代文本处理的基础，广泛应用于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文本分类、聚类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搜索、推荐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自然语言处理，如：问答、机器翻译、</a:t>
            </a:r>
            <a:r>
              <a:rPr kumimoji="1" lang="en-US" altLang="zh-CN" dirty="0"/>
              <a:t>NLI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6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  <a:r>
              <a:rPr lang="zh-CN" altLang="en-US" dirty="0"/>
              <a:t>两大类基本模型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两大基本模型：</a:t>
            </a:r>
            <a:endParaRPr lang="en-US" dirty="0"/>
          </a:p>
          <a:p>
            <a:pPr lvl="1"/>
            <a:r>
              <a:rPr lang="zh-CN" altLang="en-US" dirty="0"/>
              <a:t>用上下文出现的单词去预测中心词：</a:t>
            </a:r>
            <a:r>
              <a:rPr lang="en-US" dirty="0"/>
              <a:t>Continuous Bag of Word (CBOW):</a:t>
            </a:r>
          </a:p>
          <a:p>
            <a:pPr lvl="1"/>
            <a:r>
              <a:rPr lang="zh-CN" altLang="en-US" dirty="0"/>
              <a:t>用中心词去预测上下文出现的单词：</a:t>
            </a:r>
            <a:r>
              <a:rPr lang="en-US" dirty="0"/>
              <a:t>Skip-gram (SG</a:t>
            </a:r>
            <a:r>
              <a:rPr lang="zh-CN" altLang="en-US" dirty="0"/>
              <a:t>）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803" y="2256463"/>
            <a:ext cx="4512128" cy="27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4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>
            <a:extLst>
              <a:ext uri="{FF2B5EF4-FFF2-40B4-BE49-F238E27FC236}">
                <a16:creationId xmlns:a16="http://schemas.microsoft.com/office/drawing/2014/main" id="{6F20D817-217A-734B-B08B-EB98057667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分词歧义</a:t>
            </a:r>
          </a:p>
        </p:txBody>
      </p:sp>
      <p:sp>
        <p:nvSpPr>
          <p:cNvPr id="377859" name="Rectangle 3">
            <a:extLst>
              <a:ext uri="{FF2B5EF4-FFF2-40B4-BE49-F238E27FC236}">
                <a16:creationId xmlns:a16="http://schemas.microsoft.com/office/drawing/2014/main" id="{95CD8B82-6709-754F-9AA1-E52732610F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交集型切分歧义</a:t>
            </a:r>
            <a:endParaRPr lang="en-US" altLang="zh-CN" dirty="0"/>
          </a:p>
          <a:p>
            <a:pPr lvl="1"/>
            <a:r>
              <a:rPr lang="zh-CN" altLang="en-US" dirty="0"/>
              <a:t>汉字串</a:t>
            </a:r>
            <a:r>
              <a:rPr lang="en-US" altLang="zh-CN" dirty="0"/>
              <a:t>AJB</a:t>
            </a:r>
            <a:r>
              <a:rPr lang="zh-CN" altLang="en-US" dirty="0"/>
              <a:t>被称作交集型切分歧义，如果满足</a:t>
            </a:r>
            <a:r>
              <a:rPr lang="en-US" altLang="zh-CN" dirty="0"/>
              <a:t>AJ</a:t>
            </a:r>
            <a:r>
              <a:rPr lang="zh-CN" altLang="en-US" dirty="0"/>
              <a:t>、</a:t>
            </a:r>
            <a:r>
              <a:rPr lang="en-US" altLang="zh-CN" dirty="0"/>
              <a:t>JB</a:t>
            </a:r>
            <a:r>
              <a:rPr lang="zh-CN" altLang="en-US" dirty="0"/>
              <a:t>同时为词</a:t>
            </a:r>
            <a:r>
              <a:rPr lang="en-US" altLang="zh-CN" dirty="0"/>
              <a:t>(A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分别为汉字串</a:t>
            </a:r>
            <a:r>
              <a:rPr lang="en-US" altLang="zh-CN" dirty="0"/>
              <a:t>)</a:t>
            </a:r>
            <a:r>
              <a:rPr lang="zh-CN" altLang="en-US" dirty="0"/>
              <a:t>。此时汉字串</a:t>
            </a:r>
            <a:r>
              <a:rPr lang="en-US" altLang="zh-CN" dirty="0"/>
              <a:t>J</a:t>
            </a:r>
            <a:r>
              <a:rPr lang="zh-CN" altLang="en-US" dirty="0"/>
              <a:t>被称作交集串。</a:t>
            </a:r>
          </a:p>
          <a:p>
            <a:pPr lvl="2"/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 “</a:t>
            </a:r>
            <a:r>
              <a:rPr lang="zh-CN" altLang="en-US" dirty="0"/>
              <a:t>结合成分子”</a:t>
            </a:r>
          </a:p>
          <a:p>
            <a:pPr lvl="3"/>
            <a:r>
              <a:rPr lang="zh-CN" altLang="en-US" dirty="0"/>
              <a:t>结合 </a:t>
            </a:r>
            <a:r>
              <a:rPr lang="en-US" altLang="zh-CN" dirty="0"/>
              <a:t>| </a:t>
            </a:r>
            <a:r>
              <a:rPr lang="zh-CN" altLang="en-US" dirty="0"/>
              <a:t>成分</a:t>
            </a:r>
            <a:r>
              <a:rPr lang="en-US" altLang="zh-CN" dirty="0"/>
              <a:t>|</a:t>
            </a:r>
            <a:r>
              <a:rPr lang="zh-CN" altLang="en-US" dirty="0"/>
              <a:t>子 </a:t>
            </a:r>
            <a:r>
              <a:rPr lang="en-US" altLang="zh-CN" dirty="0"/>
              <a:t>|</a:t>
            </a:r>
          </a:p>
          <a:p>
            <a:pPr lvl="3"/>
            <a:r>
              <a:rPr lang="zh-CN" altLang="en-US" dirty="0"/>
              <a:t>结合</a:t>
            </a:r>
            <a:r>
              <a:rPr lang="en-US" altLang="zh-CN" dirty="0"/>
              <a:t>|</a:t>
            </a:r>
            <a:r>
              <a:rPr lang="zh-CN" altLang="en-US" dirty="0"/>
              <a:t>成</a:t>
            </a:r>
            <a:r>
              <a:rPr lang="en-US" altLang="zh-CN" dirty="0"/>
              <a:t>|</a:t>
            </a:r>
            <a:r>
              <a:rPr lang="zh-CN" altLang="en-US" dirty="0"/>
              <a:t>分子</a:t>
            </a:r>
            <a:r>
              <a:rPr lang="en-US" altLang="zh-CN" dirty="0"/>
              <a:t>|</a:t>
            </a:r>
          </a:p>
          <a:p>
            <a:pPr lvl="3"/>
            <a:r>
              <a:rPr lang="zh-CN" altLang="en-US" dirty="0"/>
              <a:t>结 </a:t>
            </a:r>
            <a:r>
              <a:rPr lang="en-US" altLang="zh-CN" dirty="0"/>
              <a:t>| </a:t>
            </a:r>
            <a:r>
              <a:rPr lang="zh-CN" altLang="en-US" dirty="0"/>
              <a:t>合成 </a:t>
            </a:r>
            <a:r>
              <a:rPr lang="en-US" altLang="zh-CN" dirty="0"/>
              <a:t>|</a:t>
            </a:r>
            <a:r>
              <a:rPr lang="zh-CN" altLang="en-US" dirty="0"/>
              <a:t>分子</a:t>
            </a:r>
            <a:r>
              <a:rPr lang="en-US" altLang="zh-CN" dirty="0"/>
              <a:t>|</a:t>
            </a:r>
          </a:p>
          <a:p>
            <a:pPr lvl="2"/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 “</a:t>
            </a:r>
            <a:r>
              <a:rPr lang="zh-CN" altLang="en-US" dirty="0">
                <a:solidFill>
                  <a:srgbClr val="C00000"/>
                </a:solidFill>
              </a:rPr>
              <a:t>美国会</a:t>
            </a:r>
            <a:r>
              <a:rPr lang="zh-CN" altLang="en-US" dirty="0"/>
              <a:t>通过对台售武法案”</a:t>
            </a:r>
          </a:p>
          <a:p>
            <a:pPr lvl="2"/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 “</a:t>
            </a:r>
            <a:r>
              <a:rPr lang="zh-CN" altLang="en-US" dirty="0"/>
              <a:t>乒乓</a:t>
            </a:r>
            <a:r>
              <a:rPr lang="zh-CN" altLang="en-US" dirty="0">
                <a:solidFill>
                  <a:srgbClr val="C00000"/>
                </a:solidFill>
              </a:rPr>
              <a:t>球拍卖</a:t>
            </a:r>
            <a:r>
              <a:rPr lang="zh-CN" altLang="en-US" dirty="0"/>
              <a:t>完了”</a:t>
            </a:r>
          </a:p>
          <a:p>
            <a:r>
              <a:rPr lang="zh-CN" altLang="en-US" dirty="0"/>
              <a:t>组合型切分歧义</a:t>
            </a:r>
            <a:endParaRPr lang="en-US" altLang="zh-CN" dirty="0"/>
          </a:p>
          <a:p>
            <a:pPr lvl="1" algn="just"/>
            <a:r>
              <a:rPr lang="zh-CN" altLang="en-US" dirty="0">
                <a:latin typeface="宋体" panose="02010600030101010101" pitchFamily="2" charset="-122"/>
              </a:rPr>
              <a:t>汉字串</a:t>
            </a:r>
            <a:r>
              <a:rPr lang="en-US" altLang="zh-CN" dirty="0">
                <a:latin typeface="宋体" panose="02010600030101010101" pitchFamily="2" charset="-122"/>
              </a:rPr>
              <a:t>AB</a:t>
            </a:r>
            <a:r>
              <a:rPr lang="zh-CN" altLang="en-US" dirty="0">
                <a:latin typeface="宋体" panose="02010600030101010101" pitchFamily="2" charset="-122"/>
              </a:rPr>
              <a:t>被称作组合型切分歧义，如果满足条件：</a:t>
            </a:r>
            <a:r>
              <a:rPr lang="en-US" altLang="zh-CN" dirty="0">
                <a:latin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</a:rPr>
              <a:t>AB</a:t>
            </a:r>
            <a:r>
              <a:rPr lang="zh-CN" altLang="en-US" dirty="0">
                <a:latin typeface="宋体" panose="02010600030101010101" pitchFamily="2" charset="-122"/>
              </a:rPr>
              <a:t>同时为词</a:t>
            </a:r>
          </a:p>
          <a:p>
            <a:pPr lvl="2" algn="just"/>
            <a:r>
              <a:rPr lang="en-US" altLang="zh-CN" dirty="0">
                <a:latin typeface="宋体" panose="02010600030101010101" pitchFamily="2" charset="-122"/>
              </a:rPr>
              <a:t>[</a:t>
            </a:r>
            <a:r>
              <a:rPr lang="zh-CN" altLang="en-US" dirty="0">
                <a:latin typeface="宋体" panose="02010600030101010101" pitchFamily="2" charset="-122"/>
              </a:rPr>
              <a:t>例</a:t>
            </a:r>
            <a:r>
              <a:rPr lang="en-US" altLang="zh-CN" dirty="0">
                <a:latin typeface="宋体" panose="02010600030101010101" pitchFamily="2" charset="-122"/>
              </a:rPr>
              <a:t>]</a:t>
            </a:r>
            <a:r>
              <a:rPr lang="zh-CN" altLang="en-US" dirty="0">
                <a:latin typeface="宋体" panose="02010600030101010101" pitchFamily="2" charset="-122"/>
              </a:rPr>
              <a:t>组合型切分歧义：</a:t>
            </a:r>
            <a:r>
              <a:rPr lang="zh-CN" altLang="en-US" dirty="0">
                <a:latin typeface="Times New Roman" panose="02020603050405020304" pitchFamily="18" charset="0"/>
              </a:rPr>
              <a:t>“</a:t>
            </a:r>
            <a:r>
              <a:rPr lang="zh-CN" altLang="en-US" dirty="0">
                <a:latin typeface="宋体" panose="02010600030101010101" pitchFamily="2" charset="-122"/>
              </a:rPr>
              <a:t>起身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2" algn="just"/>
            <a:r>
              <a:rPr lang="zh-CN" altLang="en-US" dirty="0">
                <a:latin typeface="宋体" panose="02010600030101010101" pitchFamily="2" charset="-122"/>
              </a:rPr>
              <a:t>他站 </a:t>
            </a:r>
            <a:r>
              <a:rPr lang="en-US" altLang="zh-CN" dirty="0">
                <a:latin typeface="宋体" panose="02010600030101010101" pitchFamily="2" charset="-122"/>
              </a:rPr>
              <a:t>| </a:t>
            </a:r>
            <a:r>
              <a:rPr lang="zh-CN" altLang="en-US" u="sng" dirty="0">
                <a:solidFill>
                  <a:schemeClr val="folHlink"/>
                </a:solidFill>
                <a:latin typeface="宋体" panose="02010600030101010101" pitchFamily="2" charset="-122"/>
              </a:rPr>
              <a:t>起</a:t>
            </a:r>
            <a:r>
              <a:rPr lang="zh-CN" altLang="en-US" dirty="0">
                <a:solidFill>
                  <a:schemeClr val="folHlink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fol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u="sng" dirty="0">
                <a:solidFill>
                  <a:schemeClr val="folHlink"/>
                </a:solidFill>
                <a:latin typeface="宋体" panose="02010600030101010101" pitchFamily="2" charset="-122"/>
              </a:rPr>
              <a:t>身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</a:rPr>
              <a:t>| </a:t>
            </a:r>
            <a:r>
              <a:rPr lang="zh-CN" altLang="en-US" dirty="0">
                <a:latin typeface="宋体" panose="02010600030101010101" pitchFamily="2" charset="-122"/>
              </a:rPr>
              <a:t>来。</a:t>
            </a:r>
          </a:p>
          <a:p>
            <a:pPr lvl="2" algn="just"/>
            <a:r>
              <a:rPr lang="zh-CN" altLang="en-US" dirty="0">
                <a:latin typeface="宋体" panose="02010600030101010101" pitchFamily="2" charset="-122"/>
              </a:rPr>
              <a:t>他明天 </a:t>
            </a:r>
            <a:r>
              <a:rPr lang="en-US" altLang="zh-CN" dirty="0">
                <a:latin typeface="宋体" panose="02010600030101010101" pitchFamily="2" charset="-122"/>
              </a:rPr>
              <a:t>| </a:t>
            </a:r>
            <a:r>
              <a:rPr lang="zh-CN" altLang="en-US" u="sng" dirty="0">
                <a:solidFill>
                  <a:schemeClr val="folHlink"/>
                </a:solidFill>
                <a:latin typeface="宋体" panose="02010600030101010101" pitchFamily="2" charset="-122"/>
              </a:rPr>
              <a:t>起身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</a:rPr>
              <a:t>| </a:t>
            </a:r>
            <a:r>
              <a:rPr lang="zh-CN" altLang="en-US" dirty="0">
                <a:latin typeface="宋体" panose="02010600030101010101" pitchFamily="2" charset="-122"/>
              </a:rPr>
              <a:t>去北京。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67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dirty="0"/>
              <a:t>Continuous Bag of Word</a:t>
            </a:r>
            <a:r>
              <a:rPr lang="en-US" altLang="zh-CN" dirty="0"/>
              <a:t>(CBOW)</a:t>
            </a:r>
            <a:r>
              <a:rPr lang="zh-CN" altLang="en-US" dirty="0"/>
              <a:t>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例句：“</a:t>
            </a:r>
            <a:r>
              <a:rPr lang="en-US" dirty="0"/>
              <a:t>The cat sat on mat”</a:t>
            </a:r>
          </a:p>
          <a:p>
            <a:pPr lvl="1"/>
            <a:r>
              <a:rPr lang="zh-CN" altLang="en-US" dirty="0"/>
              <a:t>上下文窗口大小</a:t>
            </a:r>
            <a:r>
              <a:rPr lang="en-US" dirty="0"/>
              <a:t> = 2</a:t>
            </a:r>
            <a:r>
              <a:rPr lang="zh-CN" altLang="en-US" dirty="0"/>
              <a:t>（上文和下文均取同一句话中的两个单词）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184" y="1834471"/>
            <a:ext cx="2636045" cy="3073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7596" y="2237524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7596" y="2714370"/>
            <a:ext cx="43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7596" y="3898968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69846" y="4336121"/>
            <a:ext cx="51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4047" y="3295405"/>
            <a:ext cx="42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412388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5C9DE-5635-0947-9AC6-D9DB991F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CBOW</a:t>
            </a:r>
            <a:r>
              <a:rPr kumimoji="1" lang="zh-CN" altLang="en-US" dirty="0"/>
              <a:t>预测网络结构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502750" y="1332906"/>
            <a:ext cx="154305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02751" y="2945976"/>
            <a:ext cx="154305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043269" y="1393868"/>
            <a:ext cx="466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</a:t>
            </a:r>
            <a:r>
              <a:rPr lang="zh-CN" altLang="en-US" sz="1400" dirty="0"/>
              <a:t> 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062108" y="328030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49257" y="2354316"/>
            <a:ext cx="154305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0484" y="2135292"/>
            <a:ext cx="154305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724656" y="89606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输入层：独热表示</a:t>
            </a:r>
            <a:endParaRPr lang="en-US" sz="16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2657056" y="1332908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657055" y="2352099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652337" y="2668799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657055" y="3165000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605228" y="1810651"/>
            <a:ext cx="1933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隐层：</a:t>
            </a:r>
            <a:r>
              <a:rPr lang="en-US" altLang="zh-CN" sz="1600" dirty="0"/>
              <a:t>K</a:t>
            </a:r>
            <a:r>
              <a:rPr lang="zh-CN" altLang="en-US" sz="1600" dirty="0"/>
              <a:t>维稠密向量</a:t>
            </a:r>
            <a:endParaRPr lang="en-US" sz="1600" dirty="0"/>
          </a:p>
        </p:txBody>
      </p:sp>
      <p:sp>
        <p:nvSpPr>
          <p:cNvPr id="83" name="TextBox 82"/>
          <p:cNvSpPr txBox="1"/>
          <p:nvPr/>
        </p:nvSpPr>
        <p:spPr>
          <a:xfrm>
            <a:off x="6550068" y="2937678"/>
            <a:ext cx="45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03562" y="2134608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03562" y="3156703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656062" y="1106043"/>
            <a:ext cx="1643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输出层：</a:t>
            </a:r>
            <a:endParaRPr lang="en-US" altLang="zh-CN" sz="1600" dirty="0"/>
          </a:p>
          <a:p>
            <a:pPr algn="ctr"/>
            <a:r>
              <a:rPr lang="en-US" altLang="zh-CN" sz="1600" dirty="0"/>
              <a:t>0-1</a:t>
            </a:r>
            <a:r>
              <a:rPr lang="zh-CN" altLang="en-US" sz="1600" dirty="0"/>
              <a:t>独热向量表示预测的单词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53788" y="1412356"/>
            <a:ext cx="1653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0-1</a:t>
            </a:r>
            <a:r>
              <a:rPr lang="zh-CN" altLang="en-US" sz="1600" dirty="0">
                <a:solidFill>
                  <a:srgbClr val="FF0000"/>
                </a:solidFill>
              </a:rPr>
              <a:t>向量，每一个单词占据一个维度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5CE84E-4ED2-4A43-BCBC-1A70006EE3C7}"/>
              </a:ext>
            </a:extLst>
          </p:cNvPr>
          <p:cNvSpPr/>
          <p:nvPr/>
        </p:nvSpPr>
        <p:spPr>
          <a:xfrm>
            <a:off x="0" y="4655782"/>
            <a:ext cx="272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（本图假设窗口大小</a:t>
            </a:r>
            <a:r>
              <a:rPr kumimoji="1" lang="en-US" altLang="zh-CN" dirty="0"/>
              <a:t>=1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03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787295" y="1770281"/>
            <a:ext cx="154305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87295" y="3383350"/>
            <a:ext cx="154305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81256" y="2268196"/>
            <a:ext cx="34496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1255" y="3918274"/>
            <a:ext cx="32252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733802" y="2791690"/>
            <a:ext cx="154305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685029" y="2572667"/>
            <a:ext cx="154305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528676" y="14873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输入层</a:t>
            </a:r>
            <a:endParaRPr lang="en-US" sz="14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1941602" y="1770282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941599" y="2789473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936882" y="3106173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941599" y="3602374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532341" y="229802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隐藏层</a:t>
            </a:r>
            <a:endParaRPr lang="en-US" sz="1400" dirty="0"/>
          </a:p>
        </p:txBody>
      </p:sp>
      <p:sp>
        <p:nvSpPr>
          <p:cNvPr id="83" name="TextBox 82"/>
          <p:cNvSpPr txBox="1"/>
          <p:nvPr/>
        </p:nvSpPr>
        <p:spPr>
          <a:xfrm>
            <a:off x="6006823" y="3126018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3888107" y="2571982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888107" y="3594077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376368" y="224604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输出层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095905" y="2266453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905" y="2266453"/>
                <a:ext cx="725583" cy="3347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111876" y="3716471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76" y="3716471"/>
                <a:ext cx="725583" cy="334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307682" y="2925421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307682" y="4520064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1222" y="3697902"/>
            <a:ext cx="5116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596874" y="3030086"/>
                <a:ext cx="805285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74" y="3030086"/>
                <a:ext cx="805285" cy="334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5926429" y="3734380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96660" y="4299309"/>
            <a:ext cx="2015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US" sz="2000" dirty="0"/>
              <a:t>N:</a:t>
            </a:r>
            <a:r>
              <a:rPr lang="zh-CN" altLang="en-US" sz="2000" dirty="0"/>
              <a:t> 词向量</a:t>
            </a:r>
            <a:r>
              <a:rPr lang="zh-CN" altLang="en-US" sz="2000"/>
              <a:t>的维度</a:t>
            </a:r>
            <a:endParaRPr lang="en-US" sz="2000" dirty="0"/>
          </a:p>
        </p:txBody>
      </p:sp>
      <p:sp>
        <p:nvSpPr>
          <p:cNvPr id="81" name="TextBox 80"/>
          <p:cNvSpPr txBox="1"/>
          <p:nvPr/>
        </p:nvSpPr>
        <p:spPr>
          <a:xfrm>
            <a:off x="2561456" y="1269242"/>
            <a:ext cx="22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模型参数：</a:t>
            </a:r>
            <a:r>
              <a:rPr lang="en-US" altLang="zh-CN" sz="2000" dirty="0">
                <a:solidFill>
                  <a:srgbClr val="FF0000"/>
                </a:solidFill>
              </a:rPr>
              <a:t>W</a:t>
            </a:r>
            <a:r>
              <a:rPr lang="zh-CN" altLang="en-US" sz="2000" dirty="0">
                <a:solidFill>
                  <a:srgbClr val="FF0000"/>
                </a:solidFill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</a:rPr>
              <a:t>W’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>
            <a:stCxn id="81" idx="2"/>
            <a:endCxn id="71" idx="3"/>
          </p:cNvCxnSpPr>
          <p:nvPr/>
        </p:nvCxnSpPr>
        <p:spPr>
          <a:xfrm flipH="1">
            <a:off x="2821488" y="1669352"/>
            <a:ext cx="862295" cy="76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1" idx="2"/>
            <a:endCxn id="78" idx="0"/>
          </p:cNvCxnSpPr>
          <p:nvPr/>
        </p:nvCxnSpPr>
        <p:spPr>
          <a:xfrm>
            <a:off x="3683783" y="1669352"/>
            <a:ext cx="1315734" cy="136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标题 1">
            <a:extLst>
              <a:ext uri="{FF2B5EF4-FFF2-40B4-BE49-F238E27FC236}">
                <a16:creationId xmlns:a16="http://schemas.microsoft.com/office/drawing/2014/main" id="{5CB489A5-E236-CC4E-979B-D15B7DFB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en-US" altLang="zh-CN" dirty="0"/>
              <a:t>CBOW</a:t>
            </a:r>
            <a:r>
              <a:rPr kumimoji="1" lang="zh-CN" altLang="en-US" dirty="0"/>
              <a:t>参数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A6E338-0133-9148-BC89-F90C05C63B85}"/>
              </a:ext>
            </a:extLst>
          </p:cNvPr>
          <p:cNvSpPr txBox="1"/>
          <p:nvPr/>
        </p:nvSpPr>
        <p:spPr>
          <a:xfrm>
            <a:off x="4910828" y="1128364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zh-CN" altLang="en-US" dirty="0"/>
              <a:t>：独热表示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词嵌入表示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en-US" altLang="zh-CN" dirty="0">
                <a:sym typeface="Wingdings" pitchFamily="2" charset="2"/>
              </a:rPr>
              <a:t>W’</a:t>
            </a:r>
            <a:r>
              <a:rPr kumimoji="1" lang="zh-CN" altLang="en-US" dirty="0">
                <a:sym typeface="Wingdings" pitchFamily="2" charset="2"/>
              </a:rPr>
              <a:t>：词嵌入表示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独热表示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1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534369" y="1973212"/>
            <a:ext cx="154305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34370" y="3586282"/>
            <a:ext cx="154305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228329" y="2471128"/>
            <a:ext cx="34817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x</a:t>
            </a:r>
            <a:r>
              <a:rPr lang="en-US" sz="1013" baseline="-25000" dirty="0" err="1"/>
              <a:t>cat</a:t>
            </a:r>
            <a:endParaRPr lang="en-US" sz="1013" dirty="0"/>
          </a:p>
        </p:txBody>
      </p:sp>
      <p:sp>
        <p:nvSpPr>
          <p:cNvPr id="33" name="TextBox 32"/>
          <p:cNvSpPr txBox="1"/>
          <p:nvPr/>
        </p:nvSpPr>
        <p:spPr>
          <a:xfrm>
            <a:off x="2228330" y="4121206"/>
            <a:ext cx="3305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x</a:t>
            </a:r>
            <a:r>
              <a:rPr lang="en-US" sz="1013" baseline="-25000" dirty="0" err="1"/>
              <a:t>on</a:t>
            </a:r>
            <a:endParaRPr lang="en-US" sz="1013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81947" y="2994622"/>
            <a:ext cx="154305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33174" y="2775598"/>
            <a:ext cx="154305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275749" y="1690300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689747" y="1973214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689745" y="2992405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685027" y="3309105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689745" y="3805306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754968" y="3328949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36252" y="2774914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6252" y="3797009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124513" y="2448978"/>
            <a:ext cx="8547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54756" y="3128353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54756" y="4722995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674575" y="3937312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2704071" y="2717968"/>
                <a:ext cx="1829860" cy="339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1575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704071" y="2717968"/>
                <a:ext cx="1829860" cy="339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2778618" y="3799997"/>
                <a:ext cx="1724190" cy="339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575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778618" y="3799997"/>
                <a:ext cx="1724190" cy="339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4097789" y="3321796"/>
            <a:ext cx="24878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587348" y="3244625"/>
                <a:ext cx="1026756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13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13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13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13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013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013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13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348" y="3244625"/>
                <a:ext cx="1026756" cy="37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92476"/>
              </p:ext>
            </p:extLst>
          </p:nvPr>
        </p:nvGraphicFramePr>
        <p:xfrm>
          <a:off x="3059548" y="1579209"/>
          <a:ext cx="1851660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166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947309" y="1938435"/>
                <a:ext cx="306494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309" y="1938435"/>
                <a:ext cx="306494" cy="248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5209917" y="1577190"/>
            <a:ext cx="154305" cy="133731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680186" y="1269719"/>
                <a:ext cx="2458237" cy="339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575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1575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186" y="1269719"/>
                <a:ext cx="2458237" cy="339645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68513"/>
              </p:ext>
            </p:extLst>
          </p:nvPr>
        </p:nvGraphicFramePr>
        <p:xfrm>
          <a:off x="5742537" y="1580445"/>
          <a:ext cx="185166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166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5436426" y="1946043"/>
                <a:ext cx="311304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6" y="1946043"/>
                <a:ext cx="311304" cy="2482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标题 1">
            <a:extLst>
              <a:ext uri="{FF2B5EF4-FFF2-40B4-BE49-F238E27FC236}">
                <a16:creationId xmlns:a16="http://schemas.microsoft.com/office/drawing/2014/main" id="{33743C5E-C23C-C547-9A42-CB6E0BA5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44" y="38463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隐层的计算：上下文的平均向量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A1D9AB-28C4-5247-A1F5-E6AD927A0BBC}"/>
              </a:ext>
            </a:extLst>
          </p:cNvPr>
          <p:cNvSpPr txBox="1"/>
          <p:nvPr/>
        </p:nvSpPr>
        <p:spPr>
          <a:xfrm>
            <a:off x="5927703" y="1746793"/>
            <a:ext cx="146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cat</a:t>
            </a:r>
            <a:r>
              <a:rPr kumimoji="1" lang="zh-CN" altLang="en-US" sz="1600" dirty="0"/>
              <a:t>的表达向量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98F5C8F-78CF-C644-9BDA-CEBFEDE86230}"/>
              </a:ext>
            </a:extLst>
          </p:cNvPr>
          <p:cNvSpPr txBox="1"/>
          <p:nvPr/>
        </p:nvSpPr>
        <p:spPr>
          <a:xfrm>
            <a:off x="3487101" y="4321802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on</a:t>
            </a:r>
            <a:r>
              <a:rPr kumimoji="1" lang="zh-CN" altLang="en-US" sz="1600" dirty="0"/>
              <a:t>的表达向量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54978B8-6920-8B4F-80CE-E011F96D88E1}"/>
              </a:ext>
            </a:extLst>
          </p:cNvPr>
          <p:cNvSpPr txBox="1"/>
          <p:nvPr/>
        </p:nvSpPr>
        <p:spPr>
          <a:xfrm>
            <a:off x="4639901" y="3573180"/>
            <a:ext cx="1173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上下文的平均向量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3BCFFF-75B8-8540-AC70-05155C194613}"/>
              </a:ext>
            </a:extLst>
          </p:cNvPr>
          <p:cNvSpPr/>
          <p:nvPr/>
        </p:nvSpPr>
        <p:spPr>
          <a:xfrm>
            <a:off x="3121253" y="724009"/>
            <a:ext cx="302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W</a:t>
            </a:r>
            <a:r>
              <a:rPr kumimoji="1" lang="zh-CN" altLang="en-US" dirty="0">
                <a:solidFill>
                  <a:srgbClr val="C00000"/>
                </a:solidFill>
              </a:rPr>
              <a:t>：独热表示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词嵌入表示</a:t>
            </a:r>
            <a:endParaRPr kumimoji="1" lang="en-US" altLang="zh-CN" dirty="0">
              <a:solidFill>
                <a:srgbClr val="C0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11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70" grpId="0"/>
      <p:bldP spid="17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02173" y="1342354"/>
            <a:ext cx="154305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02173" y="2955423"/>
            <a:ext cx="154305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96134" y="1840269"/>
            <a:ext cx="34496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96133" y="3490347"/>
            <a:ext cx="32252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148680" y="2363763"/>
            <a:ext cx="154305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099907" y="2144740"/>
            <a:ext cx="154305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943554" y="1059441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356480" y="1342355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356477" y="2361546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351760" y="2678246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356477" y="3174447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890062" y="1784677"/>
            <a:ext cx="85632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045917" y="3539486"/>
                <a:ext cx="452240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13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13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013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013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13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917" y="3539486"/>
                <a:ext cx="452240" cy="248209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4302985" y="2144055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302985" y="3166150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682264" y="1809483"/>
            <a:ext cx="8547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510783" y="1838526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783" y="1838526"/>
                <a:ext cx="725583" cy="334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526754" y="3288544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54" y="3288544"/>
                <a:ext cx="725583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722560" y="2497494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22560" y="4092137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016098" y="3445620"/>
            <a:ext cx="5116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522059" y="2591659"/>
                <a:ext cx="1350498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575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059" y="2591659"/>
                <a:ext cx="1350498" cy="334707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5998671" y="3777177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09645" y="3181135"/>
                <a:ext cx="287836" cy="248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13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13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45" y="3181135"/>
                <a:ext cx="287836" cy="2482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177061" y="2551517"/>
                <a:ext cx="1656371" cy="33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75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75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61" y="2551517"/>
                <a:ext cx="1656371" cy="334707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标题 1">
            <a:extLst>
              <a:ext uri="{FF2B5EF4-FFF2-40B4-BE49-F238E27FC236}">
                <a16:creationId xmlns:a16="http://schemas.microsoft.com/office/drawing/2014/main" id="{0464236D-B3F7-D248-95D2-197FFC74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59" y="272864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从隐层到输出层：选择一个预测单词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8B3D90-7395-434D-9516-67A6C36E359B}"/>
              </a:ext>
            </a:extLst>
          </p:cNvPr>
          <p:cNvSpPr/>
          <p:nvPr/>
        </p:nvSpPr>
        <p:spPr>
          <a:xfrm>
            <a:off x="4397481" y="1166606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W’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：词嵌入表示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独热表示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42" y="4095087"/>
            <a:ext cx="5842629" cy="10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493877" y="899008"/>
            <a:ext cx="154305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493877" y="2512077"/>
            <a:ext cx="154305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87838" y="1396923"/>
            <a:ext cx="34496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87837" y="3047001"/>
            <a:ext cx="32252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40384" y="1920417"/>
            <a:ext cx="154305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391611" y="1701394"/>
            <a:ext cx="154305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235258" y="616095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648184" y="899009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648181" y="1918200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643464" y="2234900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648181" y="2731101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181766" y="1341331"/>
            <a:ext cx="85632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337621" y="3096140"/>
                <a:ext cx="452240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13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13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013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013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13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621" y="3096140"/>
                <a:ext cx="452240" cy="248209"/>
              </a:xfrm>
              <a:prstGeom prst="rect">
                <a:avLst/>
              </a:prstGeom>
              <a:blipFill>
                <a:blip r:embed="rId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4594689" y="1700709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594689" y="2722804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082950" y="1374773"/>
            <a:ext cx="8547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802487" y="1395180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487" y="1395180"/>
                <a:ext cx="725583" cy="334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818458" y="2845198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58" y="2845198"/>
                <a:ext cx="725583" cy="334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014264" y="2054148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14264" y="3648791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307802" y="3002274"/>
            <a:ext cx="5116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813764" y="2148313"/>
                <a:ext cx="1662828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575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575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75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575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575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75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1575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75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575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64" y="2148313"/>
                <a:ext cx="1662828" cy="577081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6290375" y="3333831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401349" y="2737789"/>
                <a:ext cx="287836" cy="248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13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13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349" y="2737789"/>
                <a:ext cx="287836" cy="248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91318"/>
              </p:ext>
            </p:extLst>
          </p:nvPr>
        </p:nvGraphicFramePr>
        <p:xfrm>
          <a:off x="7216665" y="1700710"/>
          <a:ext cx="185166" cy="18516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166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9931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2787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0.7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5921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288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323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216665" y="3641638"/>
                <a:ext cx="316753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13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13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013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13" dirty="0"/>
                  <a:t> 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665" y="3641638"/>
                <a:ext cx="316753" cy="248209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标题 1">
            <a:extLst>
              <a:ext uri="{FF2B5EF4-FFF2-40B4-BE49-F238E27FC236}">
                <a16:creationId xmlns:a16="http://schemas.microsoft.com/office/drawing/2014/main" id="{02485D69-9160-9147-815C-92C9FF4F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59" y="272864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从隐层到输出层：选择一个预测单词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290520-C307-634D-8B1B-0951222C0412}"/>
              </a:ext>
            </a:extLst>
          </p:cNvPr>
          <p:cNvSpPr txBox="1"/>
          <p:nvPr/>
        </p:nvSpPr>
        <p:spPr>
          <a:xfrm>
            <a:off x="1964522" y="3800453"/>
            <a:ext cx="61927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1600" dirty="0"/>
              <a:t>从隐层向量变回</a:t>
            </a:r>
            <a:r>
              <a:rPr kumimoji="1" lang="en-US" altLang="zh-CN" sz="1600" dirty="0"/>
              <a:t>V</a:t>
            </a:r>
            <a:r>
              <a:rPr kumimoji="1" lang="zh-CN" altLang="en-US" sz="1600" dirty="0"/>
              <a:t>维向量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en-US" altLang="zh-CN" sz="1600" dirty="0" err="1"/>
              <a:t>Softmax</a:t>
            </a:r>
            <a:r>
              <a:rPr kumimoji="1" lang="zh-CN" altLang="en-US" sz="1600" dirty="0"/>
              <a:t>非线性变换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选择最可能的单词作为预测的单词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训练目标：选择合适的</a:t>
            </a:r>
            <a:r>
              <a:rPr kumimoji="1" lang="en-US" altLang="zh-CN" sz="1600" dirty="0"/>
              <a:t>W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W’</a:t>
            </a:r>
            <a:r>
              <a:rPr kumimoji="1" lang="zh-CN" altLang="en-US" sz="1600" dirty="0"/>
              <a:t>参数，使得</a:t>
            </a:r>
            <a:r>
              <a:rPr kumimoji="1" lang="zh-CN" altLang="en-US" sz="1600" dirty="0">
                <a:solidFill>
                  <a:srgbClr val="C00000"/>
                </a:solidFill>
              </a:rPr>
              <a:t>预测到</a:t>
            </a:r>
            <a:r>
              <a:rPr kumimoji="1" lang="en-US" altLang="zh-CN" sz="1600" dirty="0">
                <a:solidFill>
                  <a:srgbClr val="C00000"/>
                </a:solidFill>
              </a:rPr>
              <a:t>sat</a:t>
            </a:r>
            <a:r>
              <a:rPr kumimoji="1" lang="zh-CN" altLang="en-US" sz="1600" dirty="0">
                <a:solidFill>
                  <a:srgbClr val="C00000"/>
                </a:solidFill>
              </a:rPr>
              <a:t>的概率最大</a:t>
            </a:r>
          </a:p>
        </p:txBody>
      </p:sp>
    </p:spTree>
    <p:extLst>
      <p:ext uri="{BB962C8B-B14F-4D97-AF65-F5344CB8AC3E}">
        <p14:creationId xmlns:p14="http://schemas.microsoft.com/office/powerpoint/2010/main" val="334287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520514" y="1335903"/>
            <a:ext cx="154305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20515" y="2948973"/>
            <a:ext cx="154305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214474" y="1833819"/>
            <a:ext cx="34817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x</a:t>
            </a:r>
            <a:r>
              <a:rPr lang="en-US" sz="1013" baseline="-25000" dirty="0" err="1"/>
              <a:t>cat</a:t>
            </a:r>
            <a:endParaRPr lang="en-US" sz="1013" dirty="0"/>
          </a:p>
        </p:txBody>
      </p:sp>
      <p:sp>
        <p:nvSpPr>
          <p:cNvPr id="33" name="TextBox 32"/>
          <p:cNvSpPr txBox="1"/>
          <p:nvPr/>
        </p:nvSpPr>
        <p:spPr>
          <a:xfrm>
            <a:off x="2214475" y="3483897"/>
            <a:ext cx="3305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x</a:t>
            </a:r>
            <a:r>
              <a:rPr lang="en-US" sz="1013" baseline="-25000" dirty="0" err="1"/>
              <a:t>on</a:t>
            </a:r>
            <a:endParaRPr lang="en-US" sz="1013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68092" y="2357313"/>
            <a:ext cx="154305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19319" y="2138289"/>
            <a:ext cx="154305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261894" y="1052991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675892" y="1335905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675890" y="2355096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671172" y="2671796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675890" y="3167997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204077" y="3436682"/>
            <a:ext cx="85632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741113" y="2691640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22397" y="2137605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22397" y="3159700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110658" y="1811669"/>
            <a:ext cx="8547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40901" y="2491044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40901" y="4085686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346806" y="3634418"/>
            <a:ext cx="5116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660720" y="3300003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683403" y="2100872"/>
                <a:ext cx="725583" cy="360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03" y="2100872"/>
                <a:ext cx="725583" cy="360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761074" y="3182901"/>
                <a:ext cx="725583" cy="360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74" y="3182901"/>
                <a:ext cx="725583" cy="3609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045693" y="941900"/>
          <a:ext cx="1851660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166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666331" y="632410"/>
                <a:ext cx="725583" cy="339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331" y="632410"/>
                <a:ext cx="725583" cy="339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5361601" y="985638"/>
            <a:ext cx="139974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Contain word’s vectors</a:t>
            </a:r>
          </a:p>
        </p:txBody>
      </p:sp>
      <p:cxnSp>
        <p:nvCxnSpPr>
          <p:cNvPr id="6" name="Straight Arrow Connector 5"/>
          <p:cNvCxnSpPr>
            <a:stCxn id="81" idx="1"/>
            <a:endCxn id="2" idx="3"/>
          </p:cNvCxnSpPr>
          <p:nvPr/>
        </p:nvCxnSpPr>
        <p:spPr>
          <a:xfrm flipH="1">
            <a:off x="4897353" y="1109743"/>
            <a:ext cx="464248" cy="29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365983" y="2566430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983" y="2566430"/>
                <a:ext cx="725583" cy="334707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61894" y="4424166"/>
            <a:ext cx="4847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W’</a:t>
            </a:r>
            <a:r>
              <a:rPr lang="zh-CN" altLang="en-US" dirty="0"/>
              <a:t>中的向量都可以作为词向量（或者它们的平均值）</a:t>
            </a:r>
            <a:endParaRPr lang="en-US" dirty="0"/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4C572066-B93A-F643-951F-162CE66A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44" y="133537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学习到的词向量：</a:t>
            </a:r>
            <a:r>
              <a:rPr kumimoji="1" lang="en-US" altLang="zh-CN" dirty="0"/>
              <a:t>W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W</a:t>
            </a:r>
            <a:r>
              <a:rPr kumimoji="1" lang="en-US" altLang="zh-CN" dirty="0">
                <a:latin typeface="Times" pitchFamily="2" charset="0"/>
              </a:rPr>
              <a:t>’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7BEEB-AA99-284F-AEA6-A7C82278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学习过程：上下文训练数据构造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6CCC8D-9A8E-9B4A-8F6B-C450B11A0F2E}"/>
              </a:ext>
            </a:extLst>
          </p:cNvPr>
          <p:cNvSpPr txBox="1"/>
          <p:nvPr/>
        </p:nvSpPr>
        <p:spPr>
          <a:xfrm>
            <a:off x="1606550" y="80980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窗口大小</a:t>
            </a:r>
            <a:r>
              <a:rPr kumimoji="1" lang="en-US" altLang="zh-CN" dirty="0"/>
              <a:t>=2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E55CF-AD42-8F48-9A50-91466324F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0"/>
          <a:stretch/>
        </p:blipFill>
        <p:spPr>
          <a:xfrm>
            <a:off x="1606550" y="1867876"/>
            <a:ext cx="6595341" cy="32756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95DBA1-BA80-664A-8AC2-41F536F04349}"/>
              </a:ext>
            </a:extLst>
          </p:cNvPr>
          <p:cNvSpPr txBox="1"/>
          <p:nvPr/>
        </p:nvSpPr>
        <p:spPr>
          <a:xfrm>
            <a:off x="2078182" y="15101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原始文本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AC5BDA-012C-0E42-8B87-994D76222784}"/>
              </a:ext>
            </a:extLst>
          </p:cNvPr>
          <p:cNvSpPr/>
          <p:nvPr/>
        </p:nvSpPr>
        <p:spPr>
          <a:xfrm>
            <a:off x="6082329" y="1510145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/>
              <a:t>生成的训练数据</a:t>
            </a:r>
            <a:endParaRPr lang="zh-CN" alt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6508955" y="1879477"/>
            <a:ext cx="1209368" cy="558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08955" y="2568213"/>
            <a:ext cx="1209368" cy="66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08955" y="3356787"/>
            <a:ext cx="1209368" cy="814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8955" y="4258261"/>
            <a:ext cx="1209368" cy="815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777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97FF4-A253-BC42-826E-BF5A7DE8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学习过程：目标函数构造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974C54-3435-AA4C-93F0-94DA4F2DE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819150"/>
                <a:ext cx="5447053" cy="3937000"/>
              </a:xfrm>
            </p:spPr>
            <p:txBody>
              <a:bodyPr/>
              <a:lstStyle/>
              <a:p>
                <a:r>
                  <a:rPr kumimoji="1" lang="zh-CN" altLang="en-US" dirty="0"/>
                  <a:t>选择一个中心词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和上下文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获得上下文的词向量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0">
                        <a:latin typeface="Cambria Math" panose="02040503050406030204" pitchFamily="18" charset="0"/>
                      </a:rPr>
                      <m:t>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得到上下文的平均向量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acc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预测中心词的概率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{</m:t>
                                  </m:r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</m:acc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where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9974C54-3435-AA4C-93F0-94DA4F2DE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819150"/>
                <a:ext cx="5447053" cy="3937000"/>
              </a:xfrm>
              <a:blipFill rotWithShape="0">
                <a:blip r:embed="rId2"/>
                <a:stretch>
                  <a:fillRect l="-1007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E6C8B03-4C36-5C44-BE1F-CB3C48ED9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19" y="819150"/>
            <a:ext cx="3449782" cy="3322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1B4FC0-8EE5-3F42-9CC1-974BA8DE9806}"/>
                  </a:ext>
                </a:extLst>
              </p:cNvPr>
              <p:cNvSpPr txBox="1"/>
              <p:nvPr/>
            </p:nvSpPr>
            <p:spPr>
              <a:xfrm>
                <a:off x="457198" y="4208116"/>
                <a:ext cx="6561412" cy="935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/>
                  <a:t>训练优化目标</a:t>
                </a:r>
                <a:r>
                  <a:rPr kumimoji="1" lang="en-US" altLang="zh-CN" sz="2400" dirty="0"/>
                  <a:t>MLE</a:t>
                </a:r>
                <a:r>
                  <a:rPr kumimoji="1" lang="zh-CN" altLang="en-US" sz="2400" dirty="0"/>
                  <a:t>：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kumimoji="1"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1" lang="en-US" altLang="zh-CN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lim>
                    </m:limLow>
                    <m:r>
                      <a:rPr kumimoji="1" lang="zh-CN" alt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kumimoji="1" lang="zh-CN" alt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func>
                          <m:funcPr>
                            <m:ctrlPr>
                              <a:rPr kumimoji="1" lang="zh-CN" alt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kumimoji="1"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kumimoji="1" lang="en-US" altLang="zh-CN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  <m:sSup>
                                                  <m:sSupPr>
                                                    <m:ctrlP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zh-CN" sz="24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2400" b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𝐡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kumimoji="1" lang="zh-CN" altLang="en-US" sz="2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4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sSup>
                                          <m:sSupPr>
                                            <m:ctrlPr>
                                              <a:rPr kumimoji="1"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kumimoji="1" lang="en-US" altLang="zh-CN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sSup>
                                                  <m:sSupPr>
                                                    <m:ctrlP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zh-CN" sz="24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2400" b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𝐡</m:t>
                                            </m:r>
                                          </m:e>
                                        </m:acc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11B4FC0-8EE5-3F42-9CC1-974BA8DE9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4208116"/>
                <a:ext cx="6561412" cy="935384"/>
              </a:xfrm>
              <a:prstGeom prst="rect">
                <a:avLst/>
              </a:prstGeom>
              <a:blipFill rotWithShape="0">
                <a:blip r:embed="rId4"/>
                <a:stretch>
                  <a:fillRect l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Skip-Gram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也采用类似的做法</a:t>
            </a:r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>
                <a:latin typeface="Times" panose="02020603050405020304" pitchFamily="18" charset="0"/>
                <a:cs typeface="Times" panose="02020603050405020304" pitchFamily="18" charset="0"/>
              </a:rPr>
              <a:t>优化目标构建</a:t>
            </a:r>
            <a:r>
              <a:rPr lang="zh-CN" altLang="en-US" sz="1800" dirty="0">
                <a:latin typeface="Times" panose="02020603050405020304" pitchFamily="18" charset="0"/>
                <a:cs typeface="Times" panose="02020603050405020304" pitchFamily="18" charset="0"/>
              </a:rPr>
              <a:t>：扫描文本数据集合，对遇到的每一个单词，通过当前单词预测从</a:t>
            </a:r>
            <a:r>
              <a:rPr lang="en-US" altLang="zh-CN" sz="1800" dirty="0">
                <a:latin typeface="Times" panose="02020603050405020304" pitchFamily="18" charset="0"/>
                <a:cs typeface="Times" panose="02020603050405020304" pitchFamily="18" charset="0"/>
              </a:rPr>
              <a:t>-</a:t>
            </a:r>
            <a:r>
              <a:rPr lang="en-US" altLang="zh-CN" sz="1800" i="1" dirty="0"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zh-CN" altLang="en-US" sz="1800" dirty="0">
                <a:latin typeface="Times" panose="02020603050405020304" pitchFamily="18" charset="0"/>
                <a:cs typeface="Times" panose="02020603050405020304" pitchFamily="18" charset="0"/>
              </a:rPr>
              <a:t>到</a:t>
            </a:r>
            <a:r>
              <a:rPr lang="en-US" altLang="zh-CN" sz="1800" i="1" dirty="0"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zh-CN" altLang="en-US" sz="1800" dirty="0">
                <a:latin typeface="Times" panose="02020603050405020304" pitchFamily="18" charset="0"/>
                <a:cs typeface="Times" panose="02020603050405020304" pitchFamily="18" charset="0"/>
              </a:rPr>
              <a:t>的窗口中的单词的概率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89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B53C5D-4C58-9B42-B771-52F359BB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37" y="1458836"/>
            <a:ext cx="3987689" cy="32973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44BAB8-3E4C-CE41-801E-E8CE696A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4" y="3264444"/>
            <a:ext cx="4851178" cy="1491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2F8FDA-A04A-0848-8B91-C59D0CD76041}"/>
              </a:ext>
            </a:extLst>
          </p:cNvPr>
          <p:cNvSpPr txBox="1"/>
          <p:nvPr/>
        </p:nvSpPr>
        <p:spPr>
          <a:xfrm>
            <a:off x="1343892" y="1981201"/>
            <a:ext cx="278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Times" pitchFamily="2" charset="0"/>
              </a:rPr>
              <a:t>由中心词</a:t>
            </a:r>
            <a:r>
              <a:rPr kumimoji="1" lang="en-US" altLang="zh-CN" dirty="0" err="1">
                <a:latin typeface="Times" pitchFamily="2" charset="0"/>
              </a:rPr>
              <a:t>w</a:t>
            </a:r>
            <a:r>
              <a:rPr kumimoji="1" lang="en-US" altLang="zh-CN" baseline="-25000" dirty="0" err="1">
                <a:latin typeface="Times" pitchFamily="2" charset="0"/>
              </a:rPr>
              <a:t>c</a:t>
            </a:r>
            <a:r>
              <a:rPr kumimoji="1" lang="zh-CN" altLang="en-US" dirty="0">
                <a:latin typeface="Times" pitchFamily="2" charset="0"/>
              </a:rPr>
              <a:t>的表达逐个预测其</a:t>
            </a:r>
            <a:r>
              <a:rPr kumimoji="1" lang="en-US" altLang="zh-CN" dirty="0">
                <a:latin typeface="Times" pitchFamily="2" charset="0"/>
              </a:rPr>
              <a:t>2m</a:t>
            </a:r>
            <a:r>
              <a:rPr kumimoji="1" lang="zh-CN" altLang="en-US" dirty="0">
                <a:latin typeface="Times" pitchFamily="2" charset="0"/>
              </a:rPr>
              <a:t>个上下文词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621DDC1-E529-7343-98D1-CC15C0CAB5C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736274" y="2627532"/>
            <a:ext cx="838199" cy="8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61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9365CE3-5A1F-F44F-9525-E35D794EEBB7}"/>
              </a:ext>
            </a:extLst>
          </p:cNvPr>
          <p:cNvGraphicFramePr/>
          <p:nvPr/>
        </p:nvGraphicFramePr>
        <p:xfrm>
          <a:off x="361507" y="539749"/>
          <a:ext cx="8612371" cy="439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350489B4-A4A5-BF40-9B30-6208CD54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分词方法</a:t>
            </a:r>
          </a:p>
        </p:txBody>
      </p:sp>
    </p:spTree>
    <p:extLst>
      <p:ext uri="{BB962C8B-B14F-4D97-AF65-F5344CB8AC3E}">
        <p14:creationId xmlns:p14="http://schemas.microsoft.com/office/powerpoint/2010/main" val="12268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在单词类比上的结果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963"/>
          <a:stretch/>
        </p:blipFill>
        <p:spPr>
          <a:xfrm>
            <a:off x="2330694" y="1908944"/>
            <a:ext cx="4482612" cy="25733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A349754-50A3-F14C-AE85-222FE3838503}"/>
              </a:ext>
            </a:extLst>
          </p:cNvPr>
          <p:cNvSpPr/>
          <p:nvPr/>
        </p:nvSpPr>
        <p:spPr>
          <a:xfrm>
            <a:off x="318654" y="893281"/>
            <a:ext cx="80217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/>
              <a:t>单词类比任务：</a:t>
            </a:r>
            <a:endParaRPr lang="en-US" altLang="zh-CN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语义关系建模</a:t>
            </a:r>
            <a:r>
              <a:rPr lang="en-US" altLang="zh-CN" dirty="0"/>
              <a:t>: “</a:t>
            </a:r>
            <a:r>
              <a:rPr lang="en-US" altLang="zh-CN" dirty="0">
                <a:solidFill>
                  <a:srgbClr val="C00000"/>
                </a:solidFill>
              </a:rPr>
              <a:t>Beijing</a:t>
            </a:r>
            <a:r>
              <a:rPr lang="en-US" altLang="zh-CN" dirty="0"/>
              <a:t> is to </a:t>
            </a:r>
            <a:r>
              <a:rPr lang="en-US" altLang="zh-CN" dirty="0">
                <a:solidFill>
                  <a:srgbClr val="00B050"/>
                </a:solidFill>
              </a:rPr>
              <a:t>China</a:t>
            </a:r>
            <a:r>
              <a:rPr lang="en-US" altLang="zh-CN" dirty="0"/>
              <a:t> as </a:t>
            </a:r>
            <a:r>
              <a:rPr lang="en-US" altLang="zh-CN" dirty="0">
                <a:solidFill>
                  <a:srgbClr val="C00000"/>
                </a:solidFill>
              </a:rPr>
              <a:t>Paris</a:t>
            </a:r>
            <a:r>
              <a:rPr lang="en-US" altLang="zh-CN" dirty="0"/>
              <a:t> is to _____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语法关系建模</a:t>
            </a:r>
            <a:r>
              <a:rPr lang="en-US" altLang="zh-CN" dirty="0"/>
              <a:t>: “</a:t>
            </a:r>
            <a:r>
              <a:rPr lang="en-US" altLang="zh-CN" dirty="0">
                <a:solidFill>
                  <a:srgbClr val="C00000"/>
                </a:solidFill>
              </a:rPr>
              <a:t>big</a:t>
            </a:r>
            <a:r>
              <a:rPr lang="en-US" altLang="zh-CN" dirty="0"/>
              <a:t> is to </a:t>
            </a:r>
            <a:r>
              <a:rPr lang="en-US" altLang="zh-CN" dirty="0">
                <a:solidFill>
                  <a:srgbClr val="00B050"/>
                </a:solidFill>
              </a:rPr>
              <a:t>bigger</a:t>
            </a:r>
            <a:r>
              <a:rPr lang="en-US" altLang="zh-CN" dirty="0"/>
              <a:t> as </a:t>
            </a:r>
            <a:r>
              <a:rPr lang="en-US" altLang="zh-CN" dirty="0">
                <a:solidFill>
                  <a:srgbClr val="C00000"/>
                </a:solidFill>
              </a:rPr>
              <a:t>deep</a:t>
            </a:r>
            <a:r>
              <a:rPr lang="en-US" altLang="zh-CN" dirty="0"/>
              <a:t> is to _____”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6DA0EC-8FC6-944D-8CBE-7DCD48CE8761}"/>
              </a:ext>
            </a:extLst>
          </p:cNvPr>
          <p:cNvSpPr txBox="1"/>
          <p:nvPr/>
        </p:nvSpPr>
        <p:spPr>
          <a:xfrm>
            <a:off x="2560872" y="4571484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v</a:t>
            </a:r>
            <a:r>
              <a:rPr kumimoji="1" lang="en-US" altLang="zh-CN" dirty="0">
                <a:latin typeface="Times" pitchFamily="2" charset="0"/>
              </a:rPr>
              <a:t>(king)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–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v</a:t>
            </a:r>
            <a:r>
              <a:rPr kumimoji="1" lang="en-US" altLang="zh-CN" dirty="0">
                <a:latin typeface="Times" pitchFamily="2" charset="0"/>
              </a:rPr>
              <a:t>(man)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+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v</a:t>
            </a:r>
            <a:r>
              <a:rPr kumimoji="1" lang="en-US" altLang="zh-CN" dirty="0">
                <a:latin typeface="Times" pitchFamily="2" charset="0"/>
              </a:rPr>
              <a:t>(woman)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=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v</a:t>
            </a:r>
            <a:r>
              <a:rPr kumimoji="1" lang="en-US" altLang="zh-CN" dirty="0">
                <a:latin typeface="Times" pitchFamily="2" charset="0"/>
              </a:rPr>
              <a:t>(queen)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更多单词类比的结果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32AC27-04AE-6E40-AB97-EC337EE80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77" y="782969"/>
            <a:ext cx="6327045" cy="43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6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BE34B055-3AEA-74D1-BA5E-CD405032A134}"/>
              </a:ext>
            </a:extLst>
          </p:cNvPr>
          <p:cNvSpPr txBox="1">
            <a:spLocks/>
          </p:cNvSpPr>
          <p:nvPr/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谢谢！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647491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32975</TotalTime>
  <Words>5438</Words>
  <Application>Microsoft Office PowerPoint</Application>
  <PresentationFormat>全屏显示(16:9)</PresentationFormat>
  <Paragraphs>1081</Paragraphs>
  <Slides>92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92</vt:i4>
      </vt:variant>
    </vt:vector>
  </HeadingPairs>
  <TitlesOfParts>
    <vt:vector size="109" baseType="lpstr">
      <vt:lpstr>Helvetica Neue</vt:lpstr>
      <vt:lpstr>Times-Roman</vt:lpstr>
      <vt:lpstr>方正兰亭细黑_GBK</vt:lpstr>
      <vt:lpstr>楷体</vt:lpstr>
      <vt:lpstr>宋体</vt:lpstr>
      <vt:lpstr>Microsoft YaHei</vt:lpstr>
      <vt:lpstr>Microsoft YaHei</vt:lpstr>
      <vt:lpstr>Arial</vt:lpstr>
      <vt:lpstr>Calibri</vt:lpstr>
      <vt:lpstr>Cambria Math</vt:lpstr>
      <vt:lpstr>Courier New</vt:lpstr>
      <vt:lpstr>Times</vt:lpstr>
      <vt:lpstr>Times New Roman</vt:lpstr>
      <vt:lpstr>Wingdings</vt:lpstr>
      <vt:lpstr>清风素材 https://12sc.taobao.com/</vt:lpstr>
      <vt:lpstr>1_清风素材 https://12sc.taobao.com/</vt:lpstr>
      <vt:lpstr>2_清风素材 https://12sc.taobao.com/</vt:lpstr>
      <vt:lpstr>PowerPoint 演示文稿</vt:lpstr>
      <vt:lpstr>PowerPoint 演示文稿</vt:lpstr>
      <vt:lpstr>中文文本特点</vt:lpstr>
      <vt:lpstr>文本分析任务之词法分析</vt:lpstr>
      <vt:lpstr>分词的意义</vt:lpstr>
      <vt:lpstr>分词面临的主要难题 </vt:lpstr>
      <vt:lpstr>未登录词</vt:lpstr>
      <vt:lpstr>分词歧义</vt:lpstr>
      <vt:lpstr>分词方法</vt:lpstr>
      <vt:lpstr>正向最大匹配分词 (Forward Maximum Matching method, FMM)</vt:lpstr>
      <vt:lpstr>正向最大匹配分词</vt:lpstr>
      <vt:lpstr>存在的问题</vt:lpstr>
      <vt:lpstr>基于统计机器学习的方法</vt:lpstr>
      <vt:lpstr>基于统计机器学习的分词流程</vt:lpstr>
      <vt:lpstr>问题建模：序列标注</vt:lpstr>
      <vt:lpstr>结巴分词</vt:lpstr>
      <vt:lpstr>结巴分词</vt:lpstr>
      <vt:lpstr>Python函数调用</vt:lpstr>
      <vt:lpstr>普通分词</vt:lpstr>
      <vt:lpstr>全模式分词</vt:lpstr>
      <vt:lpstr>搜索引擎模式分词</vt:lpstr>
      <vt:lpstr>lcut和lcut_for_search</vt:lpstr>
      <vt:lpstr>直接使用已有模型的局限</vt:lpstr>
      <vt:lpstr>添加自定义词典</vt:lpstr>
      <vt:lpstr>词典示例</vt:lpstr>
      <vt:lpstr>动态增加单词</vt:lpstr>
      <vt:lpstr>给文件分词</vt:lpstr>
      <vt:lpstr>分词结果</vt:lpstr>
      <vt:lpstr>分词示例</vt:lpstr>
      <vt:lpstr>数据查看：绘制词云</vt:lpstr>
      <vt:lpstr>数据查看：绘制词云</vt:lpstr>
      <vt:lpstr>PowerPoint 演示文稿</vt:lpstr>
      <vt:lpstr>文本表达（Text Representation）</vt:lpstr>
      <vt:lpstr>基于集合的文本表达</vt:lpstr>
      <vt:lpstr>基于集合的文本相似度计算</vt:lpstr>
      <vt:lpstr>集合表达的优缺点</vt:lpstr>
      <vt:lpstr>从集合到向量</vt:lpstr>
      <vt:lpstr>向量表达</vt:lpstr>
      <vt:lpstr>单词重要性计算</vt:lpstr>
      <vt:lpstr>IDF的计算</vt:lpstr>
      <vt:lpstr>TF-IDF</vt:lpstr>
      <vt:lpstr>文档空间向量空间</vt:lpstr>
      <vt:lpstr>PowerPoint 演示文稿</vt:lpstr>
      <vt:lpstr>独热表达的不足（1）</vt:lpstr>
      <vt:lpstr>独热表达的不足（2）</vt:lpstr>
      <vt:lpstr>单词的分布式表达</vt:lpstr>
      <vt:lpstr>分布式表达的优势（1）</vt:lpstr>
      <vt:lpstr>基于分布式表达的相似单词</vt:lpstr>
      <vt:lpstr>分布式表达的优势（2）</vt:lpstr>
      <vt:lpstr>语言学中的分布式假设</vt:lpstr>
      <vt:lpstr>分布式假设的表现形式1（文档内共现）</vt:lpstr>
      <vt:lpstr>分布式假设的表现形式2（上下文共现）</vt:lpstr>
      <vt:lpstr>对比：隐空间中与Feynman相近的词</vt:lpstr>
      <vt:lpstr>PowerPoint 演示文稿</vt:lpstr>
      <vt:lpstr>矩阵分解应用:主题模型</vt:lpstr>
      <vt:lpstr>话题模型LSI</vt:lpstr>
      <vt:lpstr>LSI: 从单词-文档的共现矩阵开始</vt:lpstr>
      <vt:lpstr>LSI第一步：对单词-文档共现矩阵进行分解</vt:lpstr>
      <vt:lpstr>SVD得到的U、Σ、V</vt:lpstr>
      <vt:lpstr>LSI第二步：对特征根进行排序</vt:lpstr>
      <vt:lpstr>LSI第三步：只保留前K个特征值，其余置零</vt:lpstr>
      <vt:lpstr>LSI算法</vt:lpstr>
      <vt:lpstr>理解LSI：为何舍弃小的特征根？</vt:lpstr>
      <vt:lpstr>理解LSI：左特征向量U是什么？</vt:lpstr>
      <vt:lpstr>理解LSI：右特征向量V是什么？</vt:lpstr>
      <vt:lpstr>理解LSI：LSI的输出</vt:lpstr>
      <vt:lpstr>LSI示例：以关键词搜索场景为例</vt:lpstr>
      <vt:lpstr>LSI示例</vt:lpstr>
      <vt:lpstr>LSI示例</vt:lpstr>
      <vt:lpstr>LSI示例</vt:lpstr>
      <vt:lpstr>LSI示例</vt:lpstr>
      <vt:lpstr>LSI的总结</vt:lpstr>
      <vt:lpstr>更多的话题模型</vt:lpstr>
      <vt:lpstr>PowerPoint 演示文稿</vt:lpstr>
      <vt:lpstr>思考： “bardiwac”大致的含义</vt:lpstr>
      <vt:lpstr>为什么可以猜到？</vt:lpstr>
      <vt:lpstr>Word2Vec</vt:lpstr>
      <vt:lpstr>词嵌入建模分布式假设中的聚合关系</vt:lpstr>
      <vt:lpstr>Word2vec两大类基本模型</vt:lpstr>
      <vt:lpstr>以Continuous Bag of Word(CBOW)为例</vt:lpstr>
      <vt:lpstr>CBOW预测网络结构</vt:lpstr>
      <vt:lpstr>CBOW参数</vt:lpstr>
      <vt:lpstr>隐层的计算：上下文的平均向量</vt:lpstr>
      <vt:lpstr>从隐层到输出层：选择一个预测单词</vt:lpstr>
      <vt:lpstr>从隐层到输出层：选择一个预测单词</vt:lpstr>
      <vt:lpstr>学习到的词向量：W或者W’</vt:lpstr>
      <vt:lpstr>学习过程：上下文训练数据构造</vt:lpstr>
      <vt:lpstr>学习过程：目标函数构造</vt:lpstr>
      <vt:lpstr>Skip-Gram也采用类似的做法</vt:lpstr>
      <vt:lpstr>Word2Vec在单词类比上的结果</vt:lpstr>
      <vt:lpstr>更多单词类比的结果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Dt Z</cp:lastModifiedBy>
  <cp:revision>947</cp:revision>
  <dcterms:created xsi:type="dcterms:W3CDTF">2015-01-23T04:02:45Z</dcterms:created>
  <dcterms:modified xsi:type="dcterms:W3CDTF">2023-07-17T00:38:05Z</dcterms:modified>
  <cp:category/>
  <cp:contentStatus>12sc.taobao.com</cp:contentStatus>
</cp:coreProperties>
</file>